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diagrams/colors1.xml" ContentType="application/vnd.openxmlformats-officedocument.drawingml.diagramColors+xml"/>
  <Default Extension="png" ContentType="image/png"/>
  <Default Extension="svg" ContentType="image/svg+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diagrams/quickStyle1.xml" ContentType="application/vnd.openxmlformats-officedocument.drawingml.diagramStyle+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Calibri" pitchFamily="34" charset="0"/>
      <p:regular r:id="rId18"/>
      <p:bold r:id="rId19"/>
      <p:italic r:id="rId20"/>
      <p:boldItalic r:id="rId21"/>
    </p:embeddedFont>
    <p:embeddedFont>
      <p:font typeface="Montserrat Bold" charset="0"/>
      <p:regular r:id="rId22"/>
    </p:embeddedFont>
    <p:embeddedFont>
      <p:font typeface="DM Sans Bold" charset="0"/>
      <p:regular r:id="rId23"/>
    </p:embeddedFont>
    <p:embeddedFont>
      <p:font typeface="DIN Next Condensed Bold" charset="0"/>
      <p:regular r:id="rId24"/>
    </p:embeddedFont>
    <p:embeddedFont>
      <p:font typeface="Frankfurter Medium" charset="0"/>
      <p:regular r:id="rId25"/>
    </p:embeddedFont>
    <p:embeddedFont>
      <p:font typeface="Univers Condensed Bold"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autoAdjust="0"/>
    <p:restoredTop sz="94622" autoAdjust="0"/>
  </p:normalViewPr>
  <p:slideViewPr>
    <p:cSldViewPr>
      <p:cViewPr varScale="1">
        <p:scale>
          <a:sx n="50" d="100"/>
          <a:sy n="50" d="100"/>
        </p:scale>
        <p:origin x="-518"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D9D3CA-FB4A-4D25-B167-5D8B6FB007A6}" type="doc">
      <dgm:prSet loTypeId="urn:microsoft.com/office/officeart/2005/8/layout/vList6" loCatId="list" qsTypeId="urn:microsoft.com/office/officeart/2005/8/quickstyle/simple1" qsCatId="simple" csTypeId="urn:microsoft.com/office/officeart/2005/8/colors/accent1_2" csCatId="accent1" phldr="0"/>
      <dgm:spPr/>
      <dgm:t>
        <a:bodyPr/>
        <a:lstStyle/>
        <a:p>
          <a:endParaRPr lang="en-US"/>
        </a:p>
      </dgm:t>
    </dgm:pt>
    <dgm:pt modelId="{12404FA5-1298-4730-B573-2F2403B764F9}">
      <dgm:prSet phldrT="[Text]" phldr="1"/>
      <dgm:spPr/>
      <dgm:t>
        <a:bodyPr/>
        <a:lstStyle/>
        <a:p>
          <a:endParaRPr lang="en-US" dirty="0"/>
        </a:p>
      </dgm:t>
    </dgm:pt>
    <dgm:pt modelId="{70FDAC7A-9566-4D60-8E16-AB726D93195D}" type="parTrans" cxnId="{5CC080C4-D8DA-4BFB-B5F8-F78B9ED345E3}">
      <dgm:prSet/>
      <dgm:spPr/>
      <dgm:t>
        <a:bodyPr/>
        <a:lstStyle/>
        <a:p>
          <a:endParaRPr lang="en-US"/>
        </a:p>
      </dgm:t>
    </dgm:pt>
    <dgm:pt modelId="{FFAD91BB-A0A8-456F-AEC5-867C1374BC7B}" type="sibTrans" cxnId="{5CC080C4-D8DA-4BFB-B5F8-F78B9ED345E3}">
      <dgm:prSet/>
      <dgm:spPr/>
      <dgm:t>
        <a:bodyPr/>
        <a:lstStyle/>
        <a:p>
          <a:endParaRPr lang="en-US"/>
        </a:p>
      </dgm:t>
    </dgm:pt>
    <dgm:pt modelId="{0CF04F87-FAB5-4C29-9AB8-A7C48CDAB95C}">
      <dgm:prSet phldrT="[Text]" phldr="1"/>
      <dgm:spPr/>
      <dgm:t>
        <a:bodyPr/>
        <a:lstStyle/>
        <a:p>
          <a:endParaRPr lang="en-US"/>
        </a:p>
      </dgm:t>
    </dgm:pt>
    <dgm:pt modelId="{64279C4D-8C27-4D8A-BDA2-69D39BA52B92}" type="parTrans" cxnId="{42E2C5F2-1211-445E-BBA9-8CD9431CC456}">
      <dgm:prSet/>
      <dgm:spPr/>
      <dgm:t>
        <a:bodyPr/>
        <a:lstStyle/>
        <a:p>
          <a:endParaRPr lang="en-US"/>
        </a:p>
      </dgm:t>
    </dgm:pt>
    <dgm:pt modelId="{1A71D020-D632-446B-B190-810E7B09826A}" type="sibTrans" cxnId="{42E2C5F2-1211-445E-BBA9-8CD9431CC456}">
      <dgm:prSet/>
      <dgm:spPr/>
      <dgm:t>
        <a:bodyPr/>
        <a:lstStyle/>
        <a:p>
          <a:endParaRPr lang="en-US"/>
        </a:p>
      </dgm:t>
    </dgm:pt>
    <dgm:pt modelId="{3D95434A-57A5-411C-8383-9966067B5A8F}">
      <dgm:prSet phldrT="[Text]" phldr="1"/>
      <dgm:spPr/>
      <dgm:t>
        <a:bodyPr/>
        <a:lstStyle/>
        <a:p>
          <a:endParaRPr lang="en-US" dirty="0"/>
        </a:p>
      </dgm:t>
    </dgm:pt>
    <dgm:pt modelId="{E2967043-3539-428E-BD00-D2CB73EBCBAC}" type="parTrans" cxnId="{6F09C1B7-7D7E-439A-B3C1-9244044874AF}">
      <dgm:prSet/>
      <dgm:spPr/>
      <dgm:t>
        <a:bodyPr/>
        <a:lstStyle/>
        <a:p>
          <a:endParaRPr lang="en-US"/>
        </a:p>
      </dgm:t>
    </dgm:pt>
    <dgm:pt modelId="{DCBF153F-84AF-4E43-96A2-04ADAF003BE7}" type="sibTrans" cxnId="{6F09C1B7-7D7E-439A-B3C1-9244044874AF}">
      <dgm:prSet/>
      <dgm:spPr/>
      <dgm:t>
        <a:bodyPr/>
        <a:lstStyle/>
        <a:p>
          <a:endParaRPr lang="en-US"/>
        </a:p>
      </dgm:t>
    </dgm:pt>
    <dgm:pt modelId="{42DB776B-3A51-4205-BE0D-4F8AF1D275A5}" type="pres">
      <dgm:prSet presAssocID="{AFD9D3CA-FB4A-4D25-B167-5D8B6FB007A6}" presName="Name0" presStyleCnt="0">
        <dgm:presLayoutVars>
          <dgm:dir/>
          <dgm:animLvl val="lvl"/>
          <dgm:resizeHandles/>
        </dgm:presLayoutVars>
      </dgm:prSet>
      <dgm:spPr/>
      <dgm:t>
        <a:bodyPr/>
        <a:lstStyle/>
        <a:p>
          <a:endParaRPr lang="en-US"/>
        </a:p>
      </dgm:t>
    </dgm:pt>
    <dgm:pt modelId="{A8A0F34D-0B83-411D-AD2D-9FF7D364139C}" type="pres">
      <dgm:prSet presAssocID="{12404FA5-1298-4730-B573-2F2403B764F9}" presName="linNode" presStyleCnt="0"/>
      <dgm:spPr/>
    </dgm:pt>
    <dgm:pt modelId="{66606DAB-24B7-44E2-B865-865922519DF7}" type="pres">
      <dgm:prSet presAssocID="{12404FA5-1298-4730-B573-2F2403B764F9}" presName="parentShp" presStyleLbl="node1" presStyleIdx="0" presStyleCnt="1">
        <dgm:presLayoutVars>
          <dgm:bulletEnabled val="1"/>
        </dgm:presLayoutVars>
      </dgm:prSet>
      <dgm:spPr/>
      <dgm:t>
        <a:bodyPr/>
        <a:lstStyle/>
        <a:p>
          <a:endParaRPr lang="en-US"/>
        </a:p>
      </dgm:t>
    </dgm:pt>
    <dgm:pt modelId="{4C6F4B1C-F4FE-46D7-8AA0-AAE3F585022B}" type="pres">
      <dgm:prSet presAssocID="{12404FA5-1298-4730-B573-2F2403B764F9}" presName="childShp" presStyleLbl="bgAccFollowNode1" presStyleIdx="0" presStyleCnt="1">
        <dgm:presLayoutVars>
          <dgm:bulletEnabled val="1"/>
        </dgm:presLayoutVars>
      </dgm:prSet>
      <dgm:spPr/>
      <dgm:t>
        <a:bodyPr/>
        <a:lstStyle/>
        <a:p>
          <a:endParaRPr lang="en-US"/>
        </a:p>
      </dgm:t>
    </dgm:pt>
  </dgm:ptLst>
  <dgm:cxnLst>
    <dgm:cxn modelId="{C36C6F09-E516-45A2-9E29-10E90127C1DB}" type="presOf" srcId="{AFD9D3CA-FB4A-4D25-B167-5D8B6FB007A6}" destId="{42DB776B-3A51-4205-BE0D-4F8AF1D275A5}" srcOrd="0" destOrd="0" presId="urn:microsoft.com/office/officeart/2005/8/layout/vList6"/>
    <dgm:cxn modelId="{42E2C5F2-1211-445E-BBA9-8CD9431CC456}" srcId="{12404FA5-1298-4730-B573-2F2403B764F9}" destId="{0CF04F87-FAB5-4C29-9AB8-A7C48CDAB95C}" srcOrd="0" destOrd="0" parTransId="{64279C4D-8C27-4D8A-BDA2-69D39BA52B92}" sibTransId="{1A71D020-D632-446B-B190-810E7B09826A}"/>
    <dgm:cxn modelId="{EAA24464-48DC-4816-8FA5-EEAFCF885FCE}" type="presOf" srcId="{0CF04F87-FAB5-4C29-9AB8-A7C48CDAB95C}" destId="{4C6F4B1C-F4FE-46D7-8AA0-AAE3F585022B}" srcOrd="0" destOrd="0" presId="urn:microsoft.com/office/officeart/2005/8/layout/vList6"/>
    <dgm:cxn modelId="{5CC080C4-D8DA-4BFB-B5F8-F78B9ED345E3}" srcId="{AFD9D3CA-FB4A-4D25-B167-5D8B6FB007A6}" destId="{12404FA5-1298-4730-B573-2F2403B764F9}" srcOrd="0" destOrd="0" parTransId="{70FDAC7A-9566-4D60-8E16-AB726D93195D}" sibTransId="{FFAD91BB-A0A8-456F-AEC5-867C1374BC7B}"/>
    <dgm:cxn modelId="{FBB70E36-B9EA-4071-B70F-5B74AA8F87EB}" type="presOf" srcId="{12404FA5-1298-4730-B573-2F2403B764F9}" destId="{66606DAB-24B7-44E2-B865-865922519DF7}" srcOrd="0" destOrd="0" presId="urn:microsoft.com/office/officeart/2005/8/layout/vList6"/>
    <dgm:cxn modelId="{6876702E-4D4A-4DFB-B01E-EA3BA5042D89}" type="presOf" srcId="{3D95434A-57A5-411C-8383-9966067B5A8F}" destId="{4C6F4B1C-F4FE-46D7-8AA0-AAE3F585022B}" srcOrd="0" destOrd="1" presId="urn:microsoft.com/office/officeart/2005/8/layout/vList6"/>
    <dgm:cxn modelId="{6F09C1B7-7D7E-439A-B3C1-9244044874AF}" srcId="{12404FA5-1298-4730-B573-2F2403B764F9}" destId="{3D95434A-57A5-411C-8383-9966067B5A8F}" srcOrd="1" destOrd="0" parTransId="{E2967043-3539-428E-BD00-D2CB73EBCBAC}" sibTransId="{DCBF153F-84AF-4E43-96A2-04ADAF003BE7}"/>
    <dgm:cxn modelId="{E178B1A3-FE5F-4BBE-ACBC-6123D86514EC}" type="presParOf" srcId="{42DB776B-3A51-4205-BE0D-4F8AF1D275A5}" destId="{A8A0F34D-0B83-411D-AD2D-9FF7D364139C}" srcOrd="0" destOrd="0" presId="urn:microsoft.com/office/officeart/2005/8/layout/vList6"/>
    <dgm:cxn modelId="{7FFF9BEE-D20B-47DA-A483-C97DEE5357C9}" type="presParOf" srcId="{A8A0F34D-0B83-411D-AD2D-9FF7D364139C}" destId="{66606DAB-24B7-44E2-B865-865922519DF7}" srcOrd="0" destOrd="0" presId="urn:microsoft.com/office/officeart/2005/8/layout/vList6"/>
    <dgm:cxn modelId="{9E9FAAFA-B570-4D53-A2E5-08F48F4D8C6B}" type="presParOf" srcId="{A8A0F34D-0B83-411D-AD2D-9FF7D364139C}" destId="{4C6F4B1C-F4FE-46D7-8AA0-AAE3F585022B}" srcOrd="1" destOrd="0" presId="urn:microsoft.com/office/officeart/2005/8/layout/vList6"/>
  </dgm:cxnLst>
  <dgm:bg/>
  <dgm:whole/>
</dgm:dataModel>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2.gif"/><Relationship Id="rId7" Type="http://schemas.openxmlformats.org/officeDocument/2006/relationships/diagramColors" Target="../diagrams/colors1.xml"/><Relationship Id="rId2" Type="http://schemas.openxmlformats.org/officeDocument/2006/relationships/image" Target="../media/image1.gif"/><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6.svg"/><Relationship Id="rId7" Type="http://schemas.openxmlformats.org/officeDocument/2006/relationships/image" Target="../media/image41.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41.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6.svg"/><Relationship Id="rId7" Type="http://schemas.openxmlformats.org/officeDocument/2006/relationships/image" Target="../media/image41.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6.svg"/><Relationship Id="rId7" Type="http://schemas.openxmlformats.org/officeDocument/2006/relationships/image" Target="../media/image41.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6.sv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gif"/></Relationships>
</file>

<file path=ppt/slides/_rels/slide3.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9.gif"/></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6.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gif"/></Relationships>
</file>

<file path=ppt/slides/_rels/slide6.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gif"/><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773367"/>
            <a:ext cx="18288000" cy="3370265"/>
          </a:xfrm>
        </p:spPr>
        <p:txBody>
          <a:bodyPr>
            <a:noAutofit/>
          </a:bodyPr>
          <a:lstStyle/>
          <a:p>
            <a:r>
              <a:rPr lang="en-US" sz="13300" b="1" dirty="0" smtClean="0"/>
              <a:t>What is </a:t>
            </a:r>
            <a:br>
              <a:rPr lang="en-US" sz="13300" b="1" dirty="0" smtClean="0"/>
            </a:br>
            <a:r>
              <a:rPr lang="en-US" sz="13300" b="1" dirty="0" smtClean="0">
                <a:solidFill>
                  <a:srgbClr val="00B050"/>
                </a:solidFill>
              </a:rPr>
              <a:t>Schema Enforcement </a:t>
            </a:r>
            <a:r>
              <a:rPr lang="en-US" sz="13300" b="1" dirty="0" smtClean="0"/>
              <a:t>or </a:t>
            </a:r>
            <a:r>
              <a:rPr lang="en-US" sz="13300" b="1" dirty="0" smtClean="0">
                <a:solidFill>
                  <a:srgbClr val="7030A0"/>
                </a:solidFill>
              </a:rPr>
              <a:t>Schema Validation </a:t>
            </a:r>
            <a:r>
              <a:rPr lang="en-US" sz="13300" b="1" dirty="0" smtClean="0"/>
              <a:t>in </a:t>
            </a:r>
            <a:r>
              <a:rPr lang="en-US" sz="13300" b="1" dirty="0" err="1" smtClean="0">
                <a:solidFill>
                  <a:srgbClr val="FF0000"/>
                </a:solidFill>
              </a:rPr>
              <a:t>Databricks</a:t>
            </a:r>
            <a:r>
              <a:rPr lang="en-US" sz="13300" b="1" dirty="0" smtClean="0"/>
              <a:t>?</a:t>
            </a:r>
            <a:endParaRPr lang="en-US" sz="13300" b="1" dirty="0"/>
          </a:p>
        </p:txBody>
      </p:sp>
      <p:pic>
        <p:nvPicPr>
          <p:cNvPr id="4" name="Picture 9"/>
          <p:cNvPicPr>
            <a:picLocks noChangeAspect="1"/>
          </p:cNvPicPr>
          <p:nvPr/>
        </p:nvPicPr>
        <p:blipFill>
          <a:blip r:embed="rId2"/>
          <a:srcRect/>
          <a:stretch>
            <a:fillRect/>
          </a:stretch>
        </p:blipFill>
        <p:spPr>
          <a:xfrm>
            <a:off x="14430412" y="0"/>
            <a:ext cx="4030759" cy="2619993"/>
          </a:xfrm>
          <a:prstGeom prst="rect">
            <a:avLst/>
          </a:prstGeom>
        </p:spPr>
      </p:pic>
      <p:pic>
        <p:nvPicPr>
          <p:cNvPr id="5" name="Picture 27"/>
          <p:cNvPicPr>
            <a:picLocks noChangeAspect="1"/>
          </p:cNvPicPr>
          <p:nvPr/>
        </p:nvPicPr>
        <p:blipFill>
          <a:blip r:embed="rId3"/>
          <a:srcRect/>
          <a:stretch>
            <a:fillRect/>
          </a:stretch>
        </p:blipFill>
        <p:spPr>
          <a:xfrm>
            <a:off x="214250" y="6306674"/>
            <a:ext cx="4146173" cy="3980326"/>
          </a:xfrm>
          <a:prstGeom prst="rect">
            <a:avLst/>
          </a:prstGeom>
        </p:spPr>
      </p:pic>
      <p:graphicFrame>
        <p:nvGraphicFramePr>
          <p:cNvPr id="6" name="Diagram 5"/>
          <p:cNvGraphicFramePr/>
          <p:nvPr/>
        </p:nvGraphicFramePr>
        <p:xfrm>
          <a:off x="13501718" y="6500822"/>
          <a:ext cx="4571968" cy="25002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descr="Databricks-Logo.jpg"/>
          <p:cNvPicPr>
            <a:picLocks noChangeAspect="1"/>
          </p:cNvPicPr>
          <p:nvPr/>
        </p:nvPicPr>
        <p:blipFill>
          <a:blip r:embed="rId8" cstate="print"/>
          <a:stretch>
            <a:fillRect/>
          </a:stretch>
        </p:blipFill>
        <p:spPr>
          <a:xfrm>
            <a:off x="1142943" y="285716"/>
            <a:ext cx="3683025" cy="2071702"/>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386649" y="244484"/>
            <a:ext cx="4901351" cy="784216"/>
          </a:xfrm>
          <a:custGeom>
            <a:avLst/>
            <a:gdLst/>
            <a:ahLst/>
            <a:cxnLst/>
            <a:rect l="l" t="t" r="r" b="b"/>
            <a:pathLst>
              <a:path w="4901351" h="784216">
                <a:moveTo>
                  <a:pt x="0" y="0"/>
                </a:moveTo>
                <a:lnTo>
                  <a:pt x="4901351" y="0"/>
                </a:lnTo>
                <a:lnTo>
                  <a:pt x="4901351" y="784216"/>
                </a:lnTo>
                <a:lnTo>
                  <a:pt x="0" y="784216"/>
                </a:lnTo>
                <a:lnTo>
                  <a:pt x="0" y="0"/>
                </a:lnTo>
                <a:close/>
              </a:path>
            </a:pathLst>
          </a:custGeom>
          <a:blipFill>
            <a:blip r:embed="rId2" cstate="print">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0" y="9502784"/>
            <a:ext cx="19217279" cy="784216"/>
            <a:chOff x="0" y="0"/>
            <a:chExt cx="5061341" cy="206543"/>
          </a:xfrm>
        </p:grpSpPr>
        <p:sp>
          <p:nvSpPr>
            <p:cNvPr id="4" name="Freeform 4"/>
            <p:cNvSpPr/>
            <p:nvPr/>
          </p:nvSpPr>
          <p:spPr>
            <a:xfrm>
              <a:off x="0" y="0"/>
              <a:ext cx="5061341" cy="206543"/>
            </a:xfrm>
            <a:custGeom>
              <a:avLst/>
              <a:gdLst/>
              <a:ahLst/>
              <a:cxnLst/>
              <a:rect l="l" t="t" r="r" b="b"/>
              <a:pathLst>
                <a:path w="5061341" h="206543">
                  <a:moveTo>
                    <a:pt x="0" y="0"/>
                  </a:moveTo>
                  <a:lnTo>
                    <a:pt x="5061341" y="0"/>
                  </a:lnTo>
                  <a:lnTo>
                    <a:pt x="5061341" y="206543"/>
                  </a:lnTo>
                  <a:lnTo>
                    <a:pt x="0" y="206543"/>
                  </a:lnTo>
                  <a:close/>
                </a:path>
              </a:pathLst>
            </a:custGeom>
            <a:solidFill>
              <a:srgbClr val="8CB7E2"/>
            </a:solidFill>
          </p:spPr>
        </p:sp>
        <p:sp>
          <p:nvSpPr>
            <p:cNvPr id="5" name="TextBox 5"/>
            <p:cNvSpPr txBox="1"/>
            <p:nvPr/>
          </p:nvSpPr>
          <p:spPr>
            <a:xfrm>
              <a:off x="0" y="-38100"/>
              <a:ext cx="5061341" cy="244643"/>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4020051" y="7750017"/>
            <a:ext cx="4267949" cy="3016567"/>
            <a:chOff x="0" y="0"/>
            <a:chExt cx="5690599" cy="4022089"/>
          </a:xfrm>
        </p:grpSpPr>
        <p:grpSp>
          <p:nvGrpSpPr>
            <p:cNvPr id="7" name="Group 7"/>
            <p:cNvGrpSpPr/>
            <p:nvPr/>
          </p:nvGrpSpPr>
          <p:grpSpPr>
            <a:xfrm>
              <a:off x="0" y="2863668"/>
              <a:ext cx="5690599" cy="771803"/>
              <a:chOff x="0" y="0"/>
              <a:chExt cx="3832106" cy="519740"/>
            </a:xfrm>
          </p:grpSpPr>
          <p:sp>
            <p:nvSpPr>
              <p:cNvPr id="8" name="Freeform 8"/>
              <p:cNvSpPr/>
              <p:nvPr/>
            </p:nvSpPr>
            <p:spPr>
              <a:xfrm>
                <a:off x="0" y="0"/>
                <a:ext cx="3832106" cy="519740"/>
              </a:xfrm>
              <a:custGeom>
                <a:avLst/>
                <a:gdLst/>
                <a:ahLst/>
                <a:cxnLst/>
                <a:rect l="l" t="t" r="r" b="b"/>
                <a:pathLst>
                  <a:path w="3832106" h="519740">
                    <a:moveTo>
                      <a:pt x="0" y="0"/>
                    </a:moveTo>
                    <a:lnTo>
                      <a:pt x="3832106" y="0"/>
                    </a:lnTo>
                    <a:lnTo>
                      <a:pt x="3832106" y="519740"/>
                    </a:lnTo>
                    <a:lnTo>
                      <a:pt x="0" y="519740"/>
                    </a:lnTo>
                    <a:close/>
                  </a:path>
                </a:pathLst>
              </a:custGeom>
              <a:solidFill>
                <a:srgbClr val="FFFFFF"/>
              </a:solidFill>
            </p:spPr>
          </p:sp>
          <p:sp>
            <p:nvSpPr>
              <p:cNvPr id="9" name="TextBox 9"/>
              <p:cNvSpPr txBox="1"/>
              <p:nvPr/>
            </p:nvSpPr>
            <p:spPr>
              <a:xfrm>
                <a:off x="0" y="0"/>
                <a:ext cx="3832106" cy="519740"/>
              </a:xfrm>
              <a:prstGeom prst="rect">
                <a:avLst/>
              </a:prstGeom>
            </p:spPr>
            <p:txBody>
              <a:bodyPr lIns="50800" tIns="50800" rIns="50800" bIns="50800" rtlCol="0" anchor="ctr"/>
              <a:lstStyle/>
              <a:p>
                <a:pPr algn="ctr">
                  <a:lnSpc>
                    <a:spcPts val="2456"/>
                  </a:lnSpc>
                </a:pPr>
                <a:endParaRPr/>
              </a:p>
            </p:txBody>
          </p:sp>
        </p:grpSp>
        <p:grpSp>
          <p:nvGrpSpPr>
            <p:cNvPr id="10" name="Group 10"/>
            <p:cNvGrpSpPr>
              <a:grpSpLocks noChangeAspect="1"/>
            </p:cNvGrpSpPr>
            <p:nvPr/>
          </p:nvGrpSpPr>
          <p:grpSpPr>
            <a:xfrm>
              <a:off x="4086026" y="2187851"/>
              <a:ext cx="1033907" cy="1592400"/>
              <a:chOff x="0" y="0"/>
              <a:chExt cx="6887388" cy="10607802"/>
            </a:xfrm>
          </p:grpSpPr>
          <p:sp>
            <p:nvSpPr>
              <p:cNvPr id="11" name="Freeform 11"/>
              <p:cNvSpPr/>
              <p:nvPr/>
            </p:nvSpPr>
            <p:spPr>
              <a:xfrm>
                <a:off x="0" y="0"/>
                <a:ext cx="6887337" cy="10607802"/>
              </a:xfrm>
              <a:custGeom>
                <a:avLst/>
                <a:gdLst/>
                <a:ahLst/>
                <a:cxnLst/>
                <a:rect l="l" t="t" r="r" b="b"/>
                <a:pathLst>
                  <a:path w="6887337" h="10607802">
                    <a:moveTo>
                      <a:pt x="285877" y="2921"/>
                    </a:moveTo>
                    <a:lnTo>
                      <a:pt x="6887337" y="627634"/>
                    </a:lnTo>
                    <a:lnTo>
                      <a:pt x="5016500" y="10607802"/>
                    </a:lnTo>
                    <a:lnTo>
                      <a:pt x="0" y="9431528"/>
                    </a:lnTo>
                    <a:lnTo>
                      <a:pt x="255143" y="0"/>
                    </a:lnTo>
                    <a:lnTo>
                      <a:pt x="286004" y="2921"/>
                    </a:lnTo>
                    <a:moveTo>
                      <a:pt x="280543" y="60579"/>
                    </a:moveTo>
                    <a:lnTo>
                      <a:pt x="283210" y="31750"/>
                    </a:lnTo>
                    <a:lnTo>
                      <a:pt x="312166" y="32512"/>
                    </a:lnTo>
                    <a:lnTo>
                      <a:pt x="58547" y="9409430"/>
                    </a:lnTo>
                    <a:lnTo>
                      <a:pt x="29591" y="9408668"/>
                    </a:lnTo>
                    <a:lnTo>
                      <a:pt x="36195" y="9380475"/>
                    </a:lnTo>
                    <a:lnTo>
                      <a:pt x="5000244" y="10544556"/>
                    </a:lnTo>
                    <a:lnTo>
                      <a:pt x="4993640" y="10572750"/>
                    </a:lnTo>
                    <a:lnTo>
                      <a:pt x="4965192" y="10567416"/>
                    </a:lnTo>
                    <a:lnTo>
                      <a:pt x="6824726" y="648208"/>
                    </a:lnTo>
                    <a:lnTo>
                      <a:pt x="6853174" y="653542"/>
                    </a:lnTo>
                    <a:lnTo>
                      <a:pt x="6850507" y="682371"/>
                    </a:lnTo>
                    <a:lnTo>
                      <a:pt x="280416" y="60579"/>
                    </a:lnTo>
                    <a:close/>
                  </a:path>
                </a:pathLst>
              </a:custGeom>
              <a:solidFill>
                <a:srgbClr val="FEA106"/>
              </a:solidFill>
            </p:spPr>
          </p:sp>
        </p:grpSp>
        <p:grpSp>
          <p:nvGrpSpPr>
            <p:cNvPr id="12" name="Group 12"/>
            <p:cNvGrpSpPr>
              <a:grpSpLocks noChangeAspect="1"/>
            </p:cNvGrpSpPr>
            <p:nvPr/>
          </p:nvGrpSpPr>
          <p:grpSpPr>
            <a:xfrm>
              <a:off x="3933206" y="2286560"/>
              <a:ext cx="1084288" cy="1735529"/>
              <a:chOff x="0" y="0"/>
              <a:chExt cx="6606921" cy="10575138"/>
            </a:xfrm>
          </p:grpSpPr>
          <p:sp>
            <p:nvSpPr>
              <p:cNvPr id="13" name="Freeform 13"/>
              <p:cNvSpPr/>
              <p:nvPr/>
            </p:nvSpPr>
            <p:spPr>
              <a:xfrm>
                <a:off x="0" y="0"/>
                <a:ext cx="6606921" cy="10575163"/>
              </a:xfrm>
              <a:custGeom>
                <a:avLst/>
                <a:gdLst/>
                <a:ahLst/>
                <a:cxnLst/>
                <a:rect l="l" t="t" r="r" b="b"/>
                <a:pathLst>
                  <a:path w="6606921" h="10575163">
                    <a:moveTo>
                      <a:pt x="5461" y="0"/>
                    </a:moveTo>
                    <a:lnTo>
                      <a:pt x="6606921" y="624713"/>
                    </a:lnTo>
                    <a:lnTo>
                      <a:pt x="4741672" y="10575163"/>
                    </a:lnTo>
                    <a:lnTo>
                      <a:pt x="4684776" y="10564495"/>
                    </a:lnTo>
                    <a:lnTo>
                      <a:pt x="6544183" y="645287"/>
                    </a:lnTo>
                    <a:lnTo>
                      <a:pt x="6572631" y="650621"/>
                    </a:lnTo>
                    <a:lnTo>
                      <a:pt x="6569963" y="679450"/>
                    </a:lnTo>
                    <a:lnTo>
                      <a:pt x="0" y="57658"/>
                    </a:lnTo>
                    <a:close/>
                  </a:path>
                </a:pathLst>
              </a:custGeom>
              <a:solidFill>
                <a:srgbClr val="FE5006"/>
              </a:solidFill>
            </p:spPr>
          </p:sp>
        </p:grpSp>
        <p:grpSp>
          <p:nvGrpSpPr>
            <p:cNvPr id="14" name="Group 14"/>
            <p:cNvGrpSpPr>
              <a:grpSpLocks noChangeAspect="1"/>
            </p:cNvGrpSpPr>
            <p:nvPr/>
          </p:nvGrpSpPr>
          <p:grpSpPr>
            <a:xfrm>
              <a:off x="3774985" y="2136779"/>
              <a:ext cx="1238784" cy="1694544"/>
              <a:chOff x="0" y="0"/>
              <a:chExt cx="9946386" cy="13605751"/>
            </a:xfrm>
          </p:grpSpPr>
          <p:sp>
            <p:nvSpPr>
              <p:cNvPr id="15" name="Freeform 15"/>
              <p:cNvSpPr/>
              <p:nvPr/>
            </p:nvSpPr>
            <p:spPr>
              <a:xfrm>
                <a:off x="0" y="0"/>
                <a:ext cx="9946386" cy="13605763"/>
              </a:xfrm>
              <a:custGeom>
                <a:avLst/>
                <a:gdLst/>
                <a:ahLst/>
                <a:cxnLst/>
                <a:rect l="l" t="t" r="r" b="b"/>
                <a:pathLst>
                  <a:path w="9946386" h="13605763">
                    <a:moveTo>
                      <a:pt x="9327007" y="0"/>
                    </a:moveTo>
                    <a:lnTo>
                      <a:pt x="0" y="1340993"/>
                    </a:lnTo>
                    <a:lnTo>
                      <a:pt x="2675001" y="13605763"/>
                    </a:lnTo>
                    <a:lnTo>
                      <a:pt x="9946386" y="13494511"/>
                    </a:lnTo>
                    <a:lnTo>
                      <a:pt x="9327007" y="0"/>
                    </a:lnTo>
                    <a:close/>
                  </a:path>
                </a:pathLst>
              </a:custGeom>
              <a:blipFill>
                <a:blip r:embed="rId4" cstate="print"/>
                <a:stretch>
                  <a:fillRect l="-18395" r="-18395"/>
                </a:stretch>
              </a:blipFill>
            </p:spPr>
          </p:sp>
        </p:grpSp>
        <p:sp>
          <p:nvSpPr>
            <p:cNvPr id="16" name="Freeform 16"/>
            <p:cNvSpPr/>
            <p:nvPr/>
          </p:nvSpPr>
          <p:spPr>
            <a:xfrm>
              <a:off x="2439248" y="3047996"/>
              <a:ext cx="1335737" cy="412965"/>
            </a:xfrm>
            <a:custGeom>
              <a:avLst/>
              <a:gdLst/>
              <a:ahLst/>
              <a:cxnLst/>
              <a:rect l="l" t="t" r="r" b="b"/>
              <a:pathLst>
                <a:path w="1335737" h="412965">
                  <a:moveTo>
                    <a:pt x="0" y="0"/>
                  </a:moveTo>
                  <a:lnTo>
                    <a:pt x="1335737" y="0"/>
                  </a:lnTo>
                  <a:lnTo>
                    <a:pt x="1335737" y="412966"/>
                  </a:lnTo>
                  <a:lnTo>
                    <a:pt x="0" y="412966"/>
                  </a:lnTo>
                  <a:lnTo>
                    <a:pt x="0" y="0"/>
                  </a:lnTo>
                  <a:close/>
                </a:path>
              </a:pathLst>
            </a:custGeom>
            <a:blipFill>
              <a:blip r:embed="rId5" cstate="print"/>
              <a:stretch>
                <a:fillRect/>
              </a:stretch>
            </a:blipFill>
          </p:spPr>
        </p:sp>
        <p:sp>
          <p:nvSpPr>
            <p:cNvPr id="17" name="TextBox 17"/>
            <p:cNvSpPr txBox="1"/>
            <p:nvPr/>
          </p:nvSpPr>
          <p:spPr>
            <a:xfrm>
              <a:off x="287555" y="360875"/>
              <a:ext cx="1338353" cy="195597"/>
            </a:xfrm>
            <a:prstGeom prst="rect">
              <a:avLst/>
            </a:prstGeom>
          </p:spPr>
          <p:txBody>
            <a:bodyPr lIns="0" tIns="0" rIns="0" bIns="0" rtlCol="0" anchor="t">
              <a:spAutoFit/>
            </a:bodyPr>
            <a:lstStyle/>
            <a:p>
              <a:pPr algn="ctr">
                <a:lnSpc>
                  <a:spcPts val="1058"/>
                </a:lnSpc>
              </a:pPr>
              <a:endParaRPr/>
            </a:p>
          </p:txBody>
        </p:sp>
        <p:sp>
          <p:nvSpPr>
            <p:cNvPr id="18" name="TextBox 18"/>
            <p:cNvSpPr txBox="1"/>
            <p:nvPr/>
          </p:nvSpPr>
          <p:spPr>
            <a:xfrm>
              <a:off x="482596" y="38100"/>
              <a:ext cx="4820910" cy="523137"/>
            </a:xfrm>
            <a:prstGeom prst="rect">
              <a:avLst/>
            </a:prstGeom>
          </p:spPr>
          <p:txBody>
            <a:bodyPr lIns="0" tIns="0" rIns="0" bIns="0" rtlCol="0" anchor="t">
              <a:spAutoFit/>
            </a:bodyPr>
            <a:lstStyle/>
            <a:p>
              <a:pPr algn="ctr">
                <a:lnSpc>
                  <a:spcPts val="2948"/>
                </a:lnSpc>
              </a:pPr>
              <a:endParaRPr/>
            </a:p>
          </p:txBody>
        </p:sp>
        <p:sp>
          <p:nvSpPr>
            <p:cNvPr id="19" name="TextBox 19"/>
            <p:cNvSpPr txBox="1"/>
            <p:nvPr/>
          </p:nvSpPr>
          <p:spPr>
            <a:xfrm>
              <a:off x="387457" y="2368490"/>
              <a:ext cx="3387527" cy="433780"/>
            </a:xfrm>
            <a:prstGeom prst="rect">
              <a:avLst/>
            </a:prstGeom>
          </p:spPr>
          <p:txBody>
            <a:bodyPr lIns="0" tIns="0" rIns="0" bIns="0" rtlCol="0" anchor="t">
              <a:spAutoFit/>
            </a:bodyPr>
            <a:lstStyle/>
            <a:p>
              <a:pPr algn="just">
                <a:lnSpc>
                  <a:spcPts val="2571"/>
                </a:lnSpc>
              </a:pPr>
              <a:r>
                <a:rPr lang="en-US" sz="2143" b="1">
                  <a:solidFill>
                    <a:srgbClr val="FFFFFF"/>
                  </a:solidFill>
                  <a:latin typeface="Montserrat Bold"/>
                  <a:ea typeface="Montserrat Bold"/>
                  <a:cs typeface="Montserrat Bold"/>
                  <a:sym typeface="Montserrat Bold"/>
                </a:rPr>
                <a:t>Dr Sachin Saxena</a:t>
              </a:r>
            </a:p>
          </p:txBody>
        </p:sp>
        <p:sp>
          <p:nvSpPr>
            <p:cNvPr id="20" name="TextBox 20"/>
            <p:cNvSpPr txBox="1"/>
            <p:nvPr/>
          </p:nvSpPr>
          <p:spPr>
            <a:xfrm>
              <a:off x="520840" y="3053633"/>
              <a:ext cx="1845229" cy="407329"/>
            </a:xfrm>
            <a:prstGeom prst="rect">
              <a:avLst/>
            </a:prstGeom>
          </p:spPr>
          <p:txBody>
            <a:bodyPr lIns="0" tIns="0" rIns="0" bIns="0" rtlCol="0" anchor="t">
              <a:spAutoFit/>
            </a:bodyPr>
            <a:lstStyle/>
            <a:p>
              <a:pPr algn="just">
                <a:lnSpc>
                  <a:spcPts val="2414"/>
                </a:lnSpc>
              </a:pPr>
              <a:r>
                <a:rPr lang="en-US" sz="2012" b="1">
                  <a:solidFill>
                    <a:srgbClr val="000000"/>
                  </a:solidFill>
                  <a:latin typeface="Montserrat Bold"/>
                  <a:ea typeface="Montserrat Bold"/>
                  <a:cs typeface="Montserrat Bold"/>
                  <a:sym typeface="Montserrat Bold"/>
                </a:rPr>
                <a:t>Follow on</a:t>
              </a:r>
            </a:p>
          </p:txBody>
        </p:sp>
      </p:grpSp>
      <p:sp>
        <p:nvSpPr>
          <p:cNvPr id="21" name="Freeform 21"/>
          <p:cNvSpPr/>
          <p:nvPr/>
        </p:nvSpPr>
        <p:spPr>
          <a:xfrm>
            <a:off x="15214848" y="6995839"/>
            <a:ext cx="2254893" cy="2049134"/>
          </a:xfrm>
          <a:custGeom>
            <a:avLst/>
            <a:gdLst/>
            <a:ahLst/>
            <a:cxnLst/>
            <a:rect l="l" t="t" r="r" b="b"/>
            <a:pathLst>
              <a:path w="2254893" h="2049134">
                <a:moveTo>
                  <a:pt x="0" y="0"/>
                </a:moveTo>
                <a:lnTo>
                  <a:pt x="2254892" y="0"/>
                </a:lnTo>
                <a:lnTo>
                  <a:pt x="2254892" y="2049133"/>
                </a:lnTo>
                <a:lnTo>
                  <a:pt x="0" y="2049133"/>
                </a:lnTo>
                <a:lnTo>
                  <a:pt x="0" y="0"/>
                </a:lnTo>
                <a:close/>
              </a:path>
            </a:pathLst>
          </a:custGeom>
          <a:blipFill>
            <a:blip r:embed="rId6"/>
            <a:stretch>
              <a:fillRect/>
            </a:stretch>
          </a:blipFill>
        </p:spPr>
      </p:sp>
      <p:sp>
        <p:nvSpPr>
          <p:cNvPr id="22" name="TextBox 22"/>
          <p:cNvSpPr txBox="1"/>
          <p:nvPr/>
        </p:nvSpPr>
        <p:spPr>
          <a:xfrm>
            <a:off x="370219" y="1505102"/>
            <a:ext cx="17385917" cy="6030225"/>
          </a:xfrm>
          <a:prstGeom prst="rect">
            <a:avLst/>
          </a:prstGeom>
        </p:spPr>
        <p:txBody>
          <a:bodyPr lIns="0" tIns="0" rIns="0" bIns="0" rtlCol="0" anchor="t">
            <a:spAutoFit/>
          </a:bodyPr>
          <a:lstStyle/>
          <a:p>
            <a:pPr algn="l">
              <a:lnSpc>
                <a:spcPts val="7840"/>
              </a:lnSpc>
            </a:pPr>
            <a:r>
              <a:rPr lang="en-US" sz="5600" b="1">
                <a:solidFill>
                  <a:srgbClr val="FE5006"/>
                </a:solidFill>
                <a:latin typeface="DIN Next Condensed Bold"/>
                <a:ea typeface="DIN Next Condensed Bold"/>
                <a:cs typeface="DIN Next Condensed Bold"/>
                <a:sym typeface="DIN Next Condensed Bold"/>
              </a:rPr>
              <a:t>𝐐𝐮𝐞𝐬𝐭𝐢𝐨𝐧: How would you handle schema evolution in PySpark? </a:t>
            </a:r>
          </a:p>
          <a:p>
            <a:pPr algn="l">
              <a:lnSpc>
                <a:spcPts val="7840"/>
              </a:lnSpc>
            </a:pPr>
            <a:r>
              <a:rPr lang="en-US" sz="5600" b="1">
                <a:solidFill>
                  <a:srgbClr val="000000"/>
                </a:solidFill>
                <a:latin typeface="DIN Next Condensed Bold"/>
                <a:ea typeface="DIN Next Condensed Bold"/>
                <a:cs typeface="DIN Next Condensed Bold"/>
                <a:sym typeface="DIN Next Condensed Bold"/>
              </a:rPr>
              <a:t>𝐒𝐜𝐡𝐞𝐦𝐚 𝐞𝐯𝐨𝐥𝐮𝐭𝐢𝐨𝐧 refers to the ability to handle changes in your dataset's structure— </a:t>
            </a:r>
          </a:p>
          <a:p>
            <a:pPr algn="l">
              <a:lnSpc>
                <a:spcPts val="7840"/>
              </a:lnSpc>
            </a:pPr>
            <a:r>
              <a:rPr lang="en-US" sz="5600" b="1">
                <a:solidFill>
                  <a:srgbClr val="000000"/>
                </a:solidFill>
                <a:latin typeface="DIN Next Condensed Bold"/>
                <a:ea typeface="DIN Next Condensed Bold"/>
                <a:cs typeface="DIN Next Condensed Bold"/>
                <a:sym typeface="DIN Next Condensed Bold"/>
              </a:rPr>
              <a:t> ✅  Adding new columns/fields</a:t>
            </a:r>
          </a:p>
          <a:p>
            <a:pPr algn="l">
              <a:lnSpc>
                <a:spcPts val="7840"/>
              </a:lnSpc>
            </a:pPr>
            <a:r>
              <a:rPr lang="en-US" sz="5600" b="1">
                <a:solidFill>
                  <a:srgbClr val="000000"/>
                </a:solidFill>
                <a:latin typeface="DIN Next Condensed Bold"/>
                <a:ea typeface="DIN Next Condensed Bold"/>
                <a:cs typeface="DIN Next Condensed Bold"/>
                <a:sym typeface="DIN Next Condensed Bold"/>
              </a:rPr>
              <a:t> ✅  Dropping existing columns/fields</a:t>
            </a:r>
          </a:p>
          <a:p>
            <a:pPr algn="l">
              <a:lnSpc>
                <a:spcPts val="7840"/>
              </a:lnSpc>
            </a:pPr>
            <a:r>
              <a:rPr lang="en-US" sz="5600" b="1">
                <a:solidFill>
                  <a:srgbClr val="000000"/>
                </a:solidFill>
                <a:latin typeface="DIN Next Condensed Bold"/>
                <a:ea typeface="DIN Next Condensed Bold"/>
                <a:cs typeface="DIN Next Condensed Bold"/>
                <a:sym typeface="DIN Next Condensed Bold"/>
              </a:rPr>
              <a:t> ✅  Changing the datatypes of existing fields.</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365266" y="168284"/>
            <a:ext cx="4901351" cy="784216"/>
          </a:xfrm>
          <a:custGeom>
            <a:avLst/>
            <a:gdLst/>
            <a:ahLst/>
            <a:cxnLst/>
            <a:rect l="l" t="t" r="r" b="b"/>
            <a:pathLst>
              <a:path w="4901351" h="784216">
                <a:moveTo>
                  <a:pt x="0" y="0"/>
                </a:moveTo>
                <a:lnTo>
                  <a:pt x="4901350" y="0"/>
                </a:lnTo>
                <a:lnTo>
                  <a:pt x="4901350" y="784216"/>
                </a:lnTo>
                <a:lnTo>
                  <a:pt x="0" y="784216"/>
                </a:lnTo>
                <a:lnTo>
                  <a:pt x="0" y="0"/>
                </a:lnTo>
                <a:close/>
              </a:path>
            </a:pathLst>
          </a:custGeom>
          <a:blipFill>
            <a:blip r:embed="rId2" cstate="print">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4821705" y="539484"/>
            <a:ext cx="13965705" cy="413016"/>
            <a:chOff x="0" y="0"/>
            <a:chExt cx="14246408" cy="421318"/>
          </a:xfrm>
        </p:grpSpPr>
        <p:sp>
          <p:nvSpPr>
            <p:cNvPr id="4" name="Freeform 4"/>
            <p:cNvSpPr/>
            <p:nvPr/>
          </p:nvSpPr>
          <p:spPr>
            <a:xfrm>
              <a:off x="0" y="0"/>
              <a:ext cx="14246408" cy="421318"/>
            </a:xfrm>
            <a:custGeom>
              <a:avLst/>
              <a:gdLst/>
              <a:ahLst/>
              <a:cxnLst/>
              <a:rect l="l" t="t" r="r" b="b"/>
              <a:pathLst>
                <a:path w="14246408" h="421318">
                  <a:moveTo>
                    <a:pt x="14043208" y="0"/>
                  </a:moveTo>
                  <a:lnTo>
                    <a:pt x="0" y="0"/>
                  </a:lnTo>
                  <a:lnTo>
                    <a:pt x="203200" y="421318"/>
                  </a:lnTo>
                  <a:lnTo>
                    <a:pt x="14246408" y="421318"/>
                  </a:lnTo>
                  <a:lnTo>
                    <a:pt x="14043208" y="0"/>
                  </a:lnTo>
                  <a:close/>
                </a:path>
              </a:pathLst>
            </a:custGeom>
            <a:solidFill>
              <a:srgbClr val="8CB7E2"/>
            </a:solidFill>
          </p:spPr>
        </p:sp>
        <p:sp>
          <p:nvSpPr>
            <p:cNvPr id="5" name="TextBox 5"/>
            <p:cNvSpPr txBox="1"/>
            <p:nvPr/>
          </p:nvSpPr>
          <p:spPr>
            <a:xfrm>
              <a:off x="101600" y="-38100"/>
              <a:ext cx="14043208" cy="45941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4208411" y="-1622929"/>
            <a:ext cx="4267949" cy="3016567"/>
            <a:chOff x="0" y="0"/>
            <a:chExt cx="5690599" cy="4022089"/>
          </a:xfrm>
        </p:grpSpPr>
        <p:grpSp>
          <p:nvGrpSpPr>
            <p:cNvPr id="7" name="Group 7"/>
            <p:cNvGrpSpPr/>
            <p:nvPr/>
          </p:nvGrpSpPr>
          <p:grpSpPr>
            <a:xfrm>
              <a:off x="0" y="2863668"/>
              <a:ext cx="5690599" cy="771803"/>
              <a:chOff x="0" y="0"/>
              <a:chExt cx="3832106" cy="519740"/>
            </a:xfrm>
          </p:grpSpPr>
          <p:sp>
            <p:nvSpPr>
              <p:cNvPr id="8" name="Freeform 8"/>
              <p:cNvSpPr/>
              <p:nvPr/>
            </p:nvSpPr>
            <p:spPr>
              <a:xfrm>
                <a:off x="0" y="0"/>
                <a:ext cx="3832106" cy="519740"/>
              </a:xfrm>
              <a:custGeom>
                <a:avLst/>
                <a:gdLst/>
                <a:ahLst/>
                <a:cxnLst/>
                <a:rect l="l" t="t" r="r" b="b"/>
                <a:pathLst>
                  <a:path w="3832106" h="519740">
                    <a:moveTo>
                      <a:pt x="0" y="0"/>
                    </a:moveTo>
                    <a:lnTo>
                      <a:pt x="3832106" y="0"/>
                    </a:lnTo>
                    <a:lnTo>
                      <a:pt x="3832106" y="519740"/>
                    </a:lnTo>
                    <a:lnTo>
                      <a:pt x="0" y="519740"/>
                    </a:lnTo>
                    <a:close/>
                  </a:path>
                </a:pathLst>
              </a:custGeom>
              <a:solidFill>
                <a:srgbClr val="FFFFFF"/>
              </a:solidFill>
            </p:spPr>
          </p:sp>
          <p:sp>
            <p:nvSpPr>
              <p:cNvPr id="9" name="TextBox 9"/>
              <p:cNvSpPr txBox="1"/>
              <p:nvPr/>
            </p:nvSpPr>
            <p:spPr>
              <a:xfrm>
                <a:off x="0" y="0"/>
                <a:ext cx="3832106" cy="519740"/>
              </a:xfrm>
              <a:prstGeom prst="rect">
                <a:avLst/>
              </a:prstGeom>
            </p:spPr>
            <p:txBody>
              <a:bodyPr lIns="50800" tIns="50800" rIns="50800" bIns="50800" rtlCol="0" anchor="ctr"/>
              <a:lstStyle/>
              <a:p>
                <a:pPr algn="ctr">
                  <a:lnSpc>
                    <a:spcPts val="2456"/>
                  </a:lnSpc>
                </a:pPr>
                <a:endParaRPr/>
              </a:p>
            </p:txBody>
          </p:sp>
        </p:grpSp>
        <p:grpSp>
          <p:nvGrpSpPr>
            <p:cNvPr id="10" name="Group 10"/>
            <p:cNvGrpSpPr>
              <a:grpSpLocks noChangeAspect="1"/>
            </p:cNvGrpSpPr>
            <p:nvPr/>
          </p:nvGrpSpPr>
          <p:grpSpPr>
            <a:xfrm>
              <a:off x="4086026" y="2187851"/>
              <a:ext cx="1033907" cy="1592400"/>
              <a:chOff x="0" y="0"/>
              <a:chExt cx="6887388" cy="10607802"/>
            </a:xfrm>
          </p:grpSpPr>
          <p:sp>
            <p:nvSpPr>
              <p:cNvPr id="11" name="Freeform 11"/>
              <p:cNvSpPr/>
              <p:nvPr/>
            </p:nvSpPr>
            <p:spPr>
              <a:xfrm>
                <a:off x="0" y="0"/>
                <a:ext cx="6887337" cy="10607802"/>
              </a:xfrm>
              <a:custGeom>
                <a:avLst/>
                <a:gdLst/>
                <a:ahLst/>
                <a:cxnLst/>
                <a:rect l="l" t="t" r="r" b="b"/>
                <a:pathLst>
                  <a:path w="6887337" h="10607802">
                    <a:moveTo>
                      <a:pt x="285877" y="2921"/>
                    </a:moveTo>
                    <a:lnTo>
                      <a:pt x="6887337" y="627634"/>
                    </a:lnTo>
                    <a:lnTo>
                      <a:pt x="5016500" y="10607802"/>
                    </a:lnTo>
                    <a:lnTo>
                      <a:pt x="0" y="9431528"/>
                    </a:lnTo>
                    <a:lnTo>
                      <a:pt x="255143" y="0"/>
                    </a:lnTo>
                    <a:lnTo>
                      <a:pt x="286004" y="2921"/>
                    </a:lnTo>
                    <a:moveTo>
                      <a:pt x="280543" y="60579"/>
                    </a:moveTo>
                    <a:lnTo>
                      <a:pt x="283210" y="31750"/>
                    </a:lnTo>
                    <a:lnTo>
                      <a:pt x="312166" y="32512"/>
                    </a:lnTo>
                    <a:lnTo>
                      <a:pt x="58547" y="9409430"/>
                    </a:lnTo>
                    <a:lnTo>
                      <a:pt x="29591" y="9408668"/>
                    </a:lnTo>
                    <a:lnTo>
                      <a:pt x="36195" y="9380475"/>
                    </a:lnTo>
                    <a:lnTo>
                      <a:pt x="5000244" y="10544556"/>
                    </a:lnTo>
                    <a:lnTo>
                      <a:pt x="4993640" y="10572750"/>
                    </a:lnTo>
                    <a:lnTo>
                      <a:pt x="4965192" y="10567416"/>
                    </a:lnTo>
                    <a:lnTo>
                      <a:pt x="6824726" y="648208"/>
                    </a:lnTo>
                    <a:lnTo>
                      <a:pt x="6853174" y="653542"/>
                    </a:lnTo>
                    <a:lnTo>
                      <a:pt x="6850507" y="682371"/>
                    </a:lnTo>
                    <a:lnTo>
                      <a:pt x="280416" y="60579"/>
                    </a:lnTo>
                    <a:close/>
                  </a:path>
                </a:pathLst>
              </a:custGeom>
              <a:solidFill>
                <a:srgbClr val="FEA106"/>
              </a:solidFill>
            </p:spPr>
          </p:sp>
        </p:grpSp>
        <p:grpSp>
          <p:nvGrpSpPr>
            <p:cNvPr id="12" name="Group 12"/>
            <p:cNvGrpSpPr>
              <a:grpSpLocks noChangeAspect="1"/>
            </p:cNvGrpSpPr>
            <p:nvPr/>
          </p:nvGrpSpPr>
          <p:grpSpPr>
            <a:xfrm>
              <a:off x="3933206" y="2286560"/>
              <a:ext cx="1084288" cy="1735529"/>
              <a:chOff x="0" y="0"/>
              <a:chExt cx="6606921" cy="10575138"/>
            </a:xfrm>
          </p:grpSpPr>
          <p:sp>
            <p:nvSpPr>
              <p:cNvPr id="13" name="Freeform 13"/>
              <p:cNvSpPr/>
              <p:nvPr/>
            </p:nvSpPr>
            <p:spPr>
              <a:xfrm>
                <a:off x="0" y="0"/>
                <a:ext cx="6606921" cy="10575163"/>
              </a:xfrm>
              <a:custGeom>
                <a:avLst/>
                <a:gdLst/>
                <a:ahLst/>
                <a:cxnLst/>
                <a:rect l="l" t="t" r="r" b="b"/>
                <a:pathLst>
                  <a:path w="6606921" h="10575163">
                    <a:moveTo>
                      <a:pt x="5461" y="0"/>
                    </a:moveTo>
                    <a:lnTo>
                      <a:pt x="6606921" y="624713"/>
                    </a:lnTo>
                    <a:lnTo>
                      <a:pt x="4741672" y="10575163"/>
                    </a:lnTo>
                    <a:lnTo>
                      <a:pt x="4684776" y="10564495"/>
                    </a:lnTo>
                    <a:lnTo>
                      <a:pt x="6544183" y="645287"/>
                    </a:lnTo>
                    <a:lnTo>
                      <a:pt x="6572631" y="650621"/>
                    </a:lnTo>
                    <a:lnTo>
                      <a:pt x="6569963" y="679450"/>
                    </a:lnTo>
                    <a:lnTo>
                      <a:pt x="0" y="57658"/>
                    </a:lnTo>
                    <a:close/>
                  </a:path>
                </a:pathLst>
              </a:custGeom>
              <a:solidFill>
                <a:srgbClr val="FE5006"/>
              </a:solidFill>
            </p:spPr>
          </p:sp>
        </p:grpSp>
        <p:grpSp>
          <p:nvGrpSpPr>
            <p:cNvPr id="14" name="Group 14"/>
            <p:cNvGrpSpPr>
              <a:grpSpLocks noChangeAspect="1"/>
            </p:cNvGrpSpPr>
            <p:nvPr/>
          </p:nvGrpSpPr>
          <p:grpSpPr>
            <a:xfrm>
              <a:off x="3774985" y="2136779"/>
              <a:ext cx="1238784" cy="1694544"/>
              <a:chOff x="0" y="0"/>
              <a:chExt cx="9946386" cy="13605751"/>
            </a:xfrm>
          </p:grpSpPr>
          <p:sp>
            <p:nvSpPr>
              <p:cNvPr id="15" name="Freeform 15"/>
              <p:cNvSpPr/>
              <p:nvPr/>
            </p:nvSpPr>
            <p:spPr>
              <a:xfrm>
                <a:off x="0" y="0"/>
                <a:ext cx="9946386" cy="13605763"/>
              </a:xfrm>
              <a:custGeom>
                <a:avLst/>
                <a:gdLst/>
                <a:ahLst/>
                <a:cxnLst/>
                <a:rect l="l" t="t" r="r" b="b"/>
                <a:pathLst>
                  <a:path w="9946386" h="13605763">
                    <a:moveTo>
                      <a:pt x="9327007" y="0"/>
                    </a:moveTo>
                    <a:lnTo>
                      <a:pt x="0" y="1340993"/>
                    </a:lnTo>
                    <a:lnTo>
                      <a:pt x="2675001" y="13605763"/>
                    </a:lnTo>
                    <a:lnTo>
                      <a:pt x="9946386" y="13494511"/>
                    </a:lnTo>
                    <a:lnTo>
                      <a:pt x="9327007" y="0"/>
                    </a:lnTo>
                    <a:close/>
                  </a:path>
                </a:pathLst>
              </a:custGeom>
              <a:blipFill>
                <a:blip r:embed="rId4" cstate="print"/>
                <a:stretch>
                  <a:fillRect l="-18395" r="-18395"/>
                </a:stretch>
              </a:blipFill>
            </p:spPr>
          </p:sp>
        </p:grpSp>
        <p:sp>
          <p:nvSpPr>
            <p:cNvPr id="16" name="Freeform 16"/>
            <p:cNvSpPr/>
            <p:nvPr/>
          </p:nvSpPr>
          <p:spPr>
            <a:xfrm>
              <a:off x="2439248" y="3047996"/>
              <a:ext cx="1335737" cy="412965"/>
            </a:xfrm>
            <a:custGeom>
              <a:avLst/>
              <a:gdLst/>
              <a:ahLst/>
              <a:cxnLst/>
              <a:rect l="l" t="t" r="r" b="b"/>
              <a:pathLst>
                <a:path w="1335737" h="412965">
                  <a:moveTo>
                    <a:pt x="0" y="0"/>
                  </a:moveTo>
                  <a:lnTo>
                    <a:pt x="1335737" y="0"/>
                  </a:lnTo>
                  <a:lnTo>
                    <a:pt x="1335737" y="412966"/>
                  </a:lnTo>
                  <a:lnTo>
                    <a:pt x="0" y="412966"/>
                  </a:lnTo>
                  <a:lnTo>
                    <a:pt x="0" y="0"/>
                  </a:lnTo>
                  <a:close/>
                </a:path>
              </a:pathLst>
            </a:custGeom>
            <a:blipFill>
              <a:blip r:embed="rId5" cstate="print"/>
              <a:stretch>
                <a:fillRect/>
              </a:stretch>
            </a:blipFill>
          </p:spPr>
        </p:sp>
        <p:sp>
          <p:nvSpPr>
            <p:cNvPr id="17" name="TextBox 17"/>
            <p:cNvSpPr txBox="1"/>
            <p:nvPr/>
          </p:nvSpPr>
          <p:spPr>
            <a:xfrm>
              <a:off x="287555" y="360875"/>
              <a:ext cx="1338353" cy="195597"/>
            </a:xfrm>
            <a:prstGeom prst="rect">
              <a:avLst/>
            </a:prstGeom>
          </p:spPr>
          <p:txBody>
            <a:bodyPr lIns="0" tIns="0" rIns="0" bIns="0" rtlCol="0" anchor="t">
              <a:spAutoFit/>
            </a:bodyPr>
            <a:lstStyle/>
            <a:p>
              <a:pPr algn="ctr">
                <a:lnSpc>
                  <a:spcPts val="1058"/>
                </a:lnSpc>
              </a:pPr>
              <a:endParaRPr/>
            </a:p>
          </p:txBody>
        </p:sp>
        <p:sp>
          <p:nvSpPr>
            <p:cNvPr id="18" name="TextBox 18"/>
            <p:cNvSpPr txBox="1"/>
            <p:nvPr/>
          </p:nvSpPr>
          <p:spPr>
            <a:xfrm>
              <a:off x="482596" y="38100"/>
              <a:ext cx="4820910" cy="523137"/>
            </a:xfrm>
            <a:prstGeom prst="rect">
              <a:avLst/>
            </a:prstGeom>
          </p:spPr>
          <p:txBody>
            <a:bodyPr lIns="0" tIns="0" rIns="0" bIns="0" rtlCol="0" anchor="t">
              <a:spAutoFit/>
            </a:bodyPr>
            <a:lstStyle/>
            <a:p>
              <a:pPr algn="ctr">
                <a:lnSpc>
                  <a:spcPts val="2948"/>
                </a:lnSpc>
              </a:pPr>
              <a:endParaRPr/>
            </a:p>
          </p:txBody>
        </p:sp>
        <p:sp>
          <p:nvSpPr>
            <p:cNvPr id="19" name="TextBox 19"/>
            <p:cNvSpPr txBox="1"/>
            <p:nvPr/>
          </p:nvSpPr>
          <p:spPr>
            <a:xfrm>
              <a:off x="387457" y="2368490"/>
              <a:ext cx="3387527" cy="433780"/>
            </a:xfrm>
            <a:prstGeom prst="rect">
              <a:avLst/>
            </a:prstGeom>
          </p:spPr>
          <p:txBody>
            <a:bodyPr lIns="0" tIns="0" rIns="0" bIns="0" rtlCol="0" anchor="t">
              <a:spAutoFit/>
            </a:bodyPr>
            <a:lstStyle/>
            <a:p>
              <a:pPr algn="just">
                <a:lnSpc>
                  <a:spcPts val="2571"/>
                </a:lnSpc>
              </a:pPr>
              <a:r>
                <a:rPr lang="en-US" sz="2143" b="1">
                  <a:solidFill>
                    <a:srgbClr val="FFFFFF"/>
                  </a:solidFill>
                  <a:latin typeface="Montserrat Bold"/>
                  <a:ea typeface="Montserrat Bold"/>
                  <a:cs typeface="Montserrat Bold"/>
                  <a:sym typeface="Montserrat Bold"/>
                </a:rPr>
                <a:t>Dr Sachin Saxena</a:t>
              </a:r>
            </a:p>
          </p:txBody>
        </p:sp>
        <p:sp>
          <p:nvSpPr>
            <p:cNvPr id="20" name="TextBox 20"/>
            <p:cNvSpPr txBox="1"/>
            <p:nvPr/>
          </p:nvSpPr>
          <p:spPr>
            <a:xfrm>
              <a:off x="520840" y="3053633"/>
              <a:ext cx="1845229" cy="407329"/>
            </a:xfrm>
            <a:prstGeom prst="rect">
              <a:avLst/>
            </a:prstGeom>
          </p:spPr>
          <p:txBody>
            <a:bodyPr lIns="0" tIns="0" rIns="0" bIns="0" rtlCol="0" anchor="t">
              <a:spAutoFit/>
            </a:bodyPr>
            <a:lstStyle/>
            <a:p>
              <a:pPr algn="just">
                <a:lnSpc>
                  <a:spcPts val="2414"/>
                </a:lnSpc>
              </a:pPr>
              <a:r>
                <a:rPr lang="en-US" sz="2012" b="1">
                  <a:solidFill>
                    <a:srgbClr val="000000"/>
                  </a:solidFill>
                  <a:latin typeface="Montserrat Bold"/>
                  <a:ea typeface="Montserrat Bold"/>
                  <a:cs typeface="Montserrat Bold"/>
                  <a:sym typeface="Montserrat Bold"/>
                </a:rPr>
                <a:t>Follow on</a:t>
              </a:r>
            </a:p>
          </p:txBody>
        </p:sp>
      </p:grpSp>
      <p:sp>
        <p:nvSpPr>
          <p:cNvPr id="21" name="Freeform 21"/>
          <p:cNvSpPr/>
          <p:nvPr/>
        </p:nvSpPr>
        <p:spPr>
          <a:xfrm>
            <a:off x="3903236" y="3393995"/>
            <a:ext cx="10481528" cy="5379899"/>
          </a:xfrm>
          <a:custGeom>
            <a:avLst/>
            <a:gdLst/>
            <a:ahLst/>
            <a:cxnLst/>
            <a:rect l="l" t="t" r="r" b="b"/>
            <a:pathLst>
              <a:path w="10481528" h="5379899">
                <a:moveTo>
                  <a:pt x="0" y="0"/>
                </a:moveTo>
                <a:lnTo>
                  <a:pt x="10481528" y="0"/>
                </a:lnTo>
                <a:lnTo>
                  <a:pt x="10481528" y="5379899"/>
                </a:lnTo>
                <a:lnTo>
                  <a:pt x="0" y="5379899"/>
                </a:lnTo>
                <a:lnTo>
                  <a:pt x="0" y="0"/>
                </a:lnTo>
                <a:close/>
              </a:path>
            </a:pathLst>
          </a:custGeom>
          <a:blipFill>
            <a:blip r:embed="rId6"/>
            <a:stretch>
              <a:fillRect/>
            </a:stretch>
          </a:blipFill>
        </p:spPr>
      </p:sp>
      <p:sp>
        <p:nvSpPr>
          <p:cNvPr id="22" name="TextBox 22"/>
          <p:cNvSpPr txBox="1"/>
          <p:nvPr/>
        </p:nvSpPr>
        <p:spPr>
          <a:xfrm>
            <a:off x="853500" y="1438113"/>
            <a:ext cx="16782051" cy="1955882"/>
          </a:xfrm>
          <a:prstGeom prst="rect">
            <a:avLst/>
          </a:prstGeom>
        </p:spPr>
        <p:txBody>
          <a:bodyPr lIns="0" tIns="0" rIns="0" bIns="0" rtlCol="0" anchor="t">
            <a:spAutoFit/>
          </a:bodyPr>
          <a:lstStyle/>
          <a:p>
            <a:pPr algn="just">
              <a:lnSpc>
                <a:spcPts val="5074"/>
              </a:lnSpc>
            </a:pPr>
            <a:r>
              <a:rPr lang="en-US" sz="3624" b="1">
                <a:solidFill>
                  <a:srgbClr val="5E17EB"/>
                </a:solidFill>
                <a:latin typeface="DIN Next Condensed Bold"/>
                <a:ea typeface="DIN Next Condensed Bold"/>
                <a:cs typeface="DIN Next Condensed Bold"/>
                <a:sym typeface="DIN Next Condensed Bold"/>
              </a:rPr>
              <a:t>Audit Data changes &amp; Time Travel: </a:t>
            </a:r>
            <a:r>
              <a:rPr lang="en-US" sz="3624" b="1">
                <a:solidFill>
                  <a:srgbClr val="000000"/>
                </a:solidFill>
                <a:latin typeface="DIN Next Condensed Bold"/>
                <a:ea typeface="DIN Next Condensed Bold"/>
                <a:cs typeface="DIN Next Condensed Bold"/>
                <a:sym typeface="DIN Next Condensed Bold"/>
              </a:rPr>
              <a:t>"Time travel" in Delta Lake enables users to query a historical snapshot of the data at a specific version, facilitating data correction or analysis at different points in time. </a:t>
            </a:r>
          </a:p>
          <a:p>
            <a:pPr algn="just">
              <a:lnSpc>
                <a:spcPts val="5074"/>
              </a:lnSpc>
            </a:pPr>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8474084"/>
            <a:ext cx="4901351" cy="784216"/>
          </a:xfrm>
          <a:custGeom>
            <a:avLst/>
            <a:gdLst/>
            <a:ahLst/>
            <a:cxnLst/>
            <a:rect l="l" t="t" r="r" b="b"/>
            <a:pathLst>
              <a:path w="4901351" h="784216">
                <a:moveTo>
                  <a:pt x="0" y="0"/>
                </a:moveTo>
                <a:lnTo>
                  <a:pt x="4901351" y="0"/>
                </a:lnTo>
                <a:lnTo>
                  <a:pt x="4901351" y="784216"/>
                </a:lnTo>
                <a:lnTo>
                  <a:pt x="0" y="784216"/>
                </a:lnTo>
                <a:lnTo>
                  <a:pt x="0" y="0"/>
                </a:lnTo>
                <a:close/>
              </a:path>
            </a:pathLst>
          </a:custGeom>
          <a:blipFill>
            <a:blip r:embed="rId2" cstate="print">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5836634" y="8474084"/>
            <a:ext cx="12451366" cy="784216"/>
            <a:chOff x="0" y="0"/>
            <a:chExt cx="3279372" cy="206543"/>
          </a:xfrm>
        </p:grpSpPr>
        <p:sp>
          <p:nvSpPr>
            <p:cNvPr id="4" name="Freeform 4"/>
            <p:cNvSpPr/>
            <p:nvPr/>
          </p:nvSpPr>
          <p:spPr>
            <a:xfrm>
              <a:off x="0" y="0"/>
              <a:ext cx="3279372" cy="206543"/>
            </a:xfrm>
            <a:custGeom>
              <a:avLst/>
              <a:gdLst/>
              <a:ahLst/>
              <a:cxnLst/>
              <a:rect l="l" t="t" r="r" b="b"/>
              <a:pathLst>
                <a:path w="3279372" h="206543">
                  <a:moveTo>
                    <a:pt x="0" y="0"/>
                  </a:moveTo>
                  <a:lnTo>
                    <a:pt x="3279372" y="0"/>
                  </a:lnTo>
                  <a:lnTo>
                    <a:pt x="3279372" y="206543"/>
                  </a:lnTo>
                  <a:lnTo>
                    <a:pt x="0" y="206543"/>
                  </a:lnTo>
                  <a:close/>
                </a:path>
              </a:pathLst>
            </a:custGeom>
            <a:solidFill>
              <a:srgbClr val="8CB7E2"/>
            </a:solidFill>
          </p:spPr>
        </p:sp>
        <p:sp>
          <p:nvSpPr>
            <p:cNvPr id="5" name="TextBox 5"/>
            <p:cNvSpPr txBox="1"/>
            <p:nvPr/>
          </p:nvSpPr>
          <p:spPr>
            <a:xfrm>
              <a:off x="0" y="-38100"/>
              <a:ext cx="3279372" cy="244643"/>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0" y="-1441608"/>
            <a:ext cx="4267949" cy="3016567"/>
            <a:chOff x="0" y="0"/>
            <a:chExt cx="5690599" cy="4022089"/>
          </a:xfrm>
        </p:grpSpPr>
        <p:grpSp>
          <p:nvGrpSpPr>
            <p:cNvPr id="7" name="Group 7"/>
            <p:cNvGrpSpPr/>
            <p:nvPr/>
          </p:nvGrpSpPr>
          <p:grpSpPr>
            <a:xfrm>
              <a:off x="0" y="2863668"/>
              <a:ext cx="5690599" cy="771803"/>
              <a:chOff x="0" y="0"/>
              <a:chExt cx="3832106" cy="519740"/>
            </a:xfrm>
          </p:grpSpPr>
          <p:sp>
            <p:nvSpPr>
              <p:cNvPr id="8" name="Freeform 8"/>
              <p:cNvSpPr/>
              <p:nvPr/>
            </p:nvSpPr>
            <p:spPr>
              <a:xfrm>
                <a:off x="0" y="0"/>
                <a:ext cx="3832106" cy="519740"/>
              </a:xfrm>
              <a:custGeom>
                <a:avLst/>
                <a:gdLst/>
                <a:ahLst/>
                <a:cxnLst/>
                <a:rect l="l" t="t" r="r" b="b"/>
                <a:pathLst>
                  <a:path w="3832106" h="519740">
                    <a:moveTo>
                      <a:pt x="0" y="0"/>
                    </a:moveTo>
                    <a:lnTo>
                      <a:pt x="3832106" y="0"/>
                    </a:lnTo>
                    <a:lnTo>
                      <a:pt x="3832106" y="519740"/>
                    </a:lnTo>
                    <a:lnTo>
                      <a:pt x="0" y="519740"/>
                    </a:lnTo>
                    <a:close/>
                  </a:path>
                </a:pathLst>
              </a:custGeom>
              <a:solidFill>
                <a:srgbClr val="FFFFFF"/>
              </a:solidFill>
            </p:spPr>
          </p:sp>
          <p:sp>
            <p:nvSpPr>
              <p:cNvPr id="9" name="TextBox 9"/>
              <p:cNvSpPr txBox="1"/>
              <p:nvPr/>
            </p:nvSpPr>
            <p:spPr>
              <a:xfrm>
                <a:off x="0" y="0"/>
                <a:ext cx="3832106" cy="519740"/>
              </a:xfrm>
              <a:prstGeom prst="rect">
                <a:avLst/>
              </a:prstGeom>
            </p:spPr>
            <p:txBody>
              <a:bodyPr lIns="50800" tIns="50800" rIns="50800" bIns="50800" rtlCol="0" anchor="ctr"/>
              <a:lstStyle/>
              <a:p>
                <a:pPr algn="ctr">
                  <a:lnSpc>
                    <a:spcPts val="2456"/>
                  </a:lnSpc>
                </a:pPr>
                <a:endParaRPr/>
              </a:p>
            </p:txBody>
          </p:sp>
        </p:grpSp>
        <p:grpSp>
          <p:nvGrpSpPr>
            <p:cNvPr id="10" name="Group 10"/>
            <p:cNvGrpSpPr>
              <a:grpSpLocks noChangeAspect="1"/>
            </p:cNvGrpSpPr>
            <p:nvPr/>
          </p:nvGrpSpPr>
          <p:grpSpPr>
            <a:xfrm>
              <a:off x="4086026" y="2187851"/>
              <a:ext cx="1033907" cy="1592400"/>
              <a:chOff x="0" y="0"/>
              <a:chExt cx="6887388" cy="10607802"/>
            </a:xfrm>
          </p:grpSpPr>
          <p:sp>
            <p:nvSpPr>
              <p:cNvPr id="11" name="Freeform 11"/>
              <p:cNvSpPr/>
              <p:nvPr/>
            </p:nvSpPr>
            <p:spPr>
              <a:xfrm>
                <a:off x="0" y="0"/>
                <a:ext cx="6887337" cy="10607802"/>
              </a:xfrm>
              <a:custGeom>
                <a:avLst/>
                <a:gdLst/>
                <a:ahLst/>
                <a:cxnLst/>
                <a:rect l="l" t="t" r="r" b="b"/>
                <a:pathLst>
                  <a:path w="6887337" h="10607802">
                    <a:moveTo>
                      <a:pt x="285877" y="2921"/>
                    </a:moveTo>
                    <a:lnTo>
                      <a:pt x="6887337" y="627634"/>
                    </a:lnTo>
                    <a:lnTo>
                      <a:pt x="5016500" y="10607802"/>
                    </a:lnTo>
                    <a:lnTo>
                      <a:pt x="0" y="9431528"/>
                    </a:lnTo>
                    <a:lnTo>
                      <a:pt x="255143" y="0"/>
                    </a:lnTo>
                    <a:lnTo>
                      <a:pt x="286004" y="2921"/>
                    </a:lnTo>
                    <a:moveTo>
                      <a:pt x="280543" y="60579"/>
                    </a:moveTo>
                    <a:lnTo>
                      <a:pt x="283210" y="31750"/>
                    </a:lnTo>
                    <a:lnTo>
                      <a:pt x="312166" y="32512"/>
                    </a:lnTo>
                    <a:lnTo>
                      <a:pt x="58547" y="9409430"/>
                    </a:lnTo>
                    <a:lnTo>
                      <a:pt x="29591" y="9408668"/>
                    </a:lnTo>
                    <a:lnTo>
                      <a:pt x="36195" y="9380475"/>
                    </a:lnTo>
                    <a:lnTo>
                      <a:pt x="5000244" y="10544556"/>
                    </a:lnTo>
                    <a:lnTo>
                      <a:pt x="4993640" y="10572750"/>
                    </a:lnTo>
                    <a:lnTo>
                      <a:pt x="4965192" y="10567416"/>
                    </a:lnTo>
                    <a:lnTo>
                      <a:pt x="6824726" y="648208"/>
                    </a:lnTo>
                    <a:lnTo>
                      <a:pt x="6853174" y="653542"/>
                    </a:lnTo>
                    <a:lnTo>
                      <a:pt x="6850507" y="682371"/>
                    </a:lnTo>
                    <a:lnTo>
                      <a:pt x="280416" y="60579"/>
                    </a:lnTo>
                    <a:close/>
                  </a:path>
                </a:pathLst>
              </a:custGeom>
              <a:solidFill>
                <a:srgbClr val="FEA106"/>
              </a:solidFill>
            </p:spPr>
          </p:sp>
        </p:grpSp>
        <p:grpSp>
          <p:nvGrpSpPr>
            <p:cNvPr id="12" name="Group 12"/>
            <p:cNvGrpSpPr>
              <a:grpSpLocks noChangeAspect="1"/>
            </p:cNvGrpSpPr>
            <p:nvPr/>
          </p:nvGrpSpPr>
          <p:grpSpPr>
            <a:xfrm>
              <a:off x="3933206" y="2286560"/>
              <a:ext cx="1084288" cy="1735529"/>
              <a:chOff x="0" y="0"/>
              <a:chExt cx="6606921" cy="10575138"/>
            </a:xfrm>
          </p:grpSpPr>
          <p:sp>
            <p:nvSpPr>
              <p:cNvPr id="13" name="Freeform 13"/>
              <p:cNvSpPr/>
              <p:nvPr/>
            </p:nvSpPr>
            <p:spPr>
              <a:xfrm>
                <a:off x="0" y="0"/>
                <a:ext cx="6606921" cy="10575163"/>
              </a:xfrm>
              <a:custGeom>
                <a:avLst/>
                <a:gdLst/>
                <a:ahLst/>
                <a:cxnLst/>
                <a:rect l="l" t="t" r="r" b="b"/>
                <a:pathLst>
                  <a:path w="6606921" h="10575163">
                    <a:moveTo>
                      <a:pt x="5461" y="0"/>
                    </a:moveTo>
                    <a:lnTo>
                      <a:pt x="6606921" y="624713"/>
                    </a:lnTo>
                    <a:lnTo>
                      <a:pt x="4741672" y="10575163"/>
                    </a:lnTo>
                    <a:lnTo>
                      <a:pt x="4684776" y="10564495"/>
                    </a:lnTo>
                    <a:lnTo>
                      <a:pt x="6544183" y="645287"/>
                    </a:lnTo>
                    <a:lnTo>
                      <a:pt x="6572631" y="650621"/>
                    </a:lnTo>
                    <a:lnTo>
                      <a:pt x="6569963" y="679450"/>
                    </a:lnTo>
                    <a:lnTo>
                      <a:pt x="0" y="57658"/>
                    </a:lnTo>
                    <a:close/>
                  </a:path>
                </a:pathLst>
              </a:custGeom>
              <a:solidFill>
                <a:srgbClr val="FE5006"/>
              </a:solidFill>
            </p:spPr>
          </p:sp>
        </p:grpSp>
        <p:grpSp>
          <p:nvGrpSpPr>
            <p:cNvPr id="14" name="Group 14"/>
            <p:cNvGrpSpPr>
              <a:grpSpLocks noChangeAspect="1"/>
            </p:cNvGrpSpPr>
            <p:nvPr/>
          </p:nvGrpSpPr>
          <p:grpSpPr>
            <a:xfrm>
              <a:off x="3774985" y="2136779"/>
              <a:ext cx="1238784" cy="1694544"/>
              <a:chOff x="0" y="0"/>
              <a:chExt cx="9946386" cy="13605751"/>
            </a:xfrm>
          </p:grpSpPr>
          <p:sp>
            <p:nvSpPr>
              <p:cNvPr id="15" name="Freeform 15"/>
              <p:cNvSpPr/>
              <p:nvPr/>
            </p:nvSpPr>
            <p:spPr>
              <a:xfrm>
                <a:off x="0" y="0"/>
                <a:ext cx="9946386" cy="13605763"/>
              </a:xfrm>
              <a:custGeom>
                <a:avLst/>
                <a:gdLst/>
                <a:ahLst/>
                <a:cxnLst/>
                <a:rect l="l" t="t" r="r" b="b"/>
                <a:pathLst>
                  <a:path w="9946386" h="13605763">
                    <a:moveTo>
                      <a:pt x="9327007" y="0"/>
                    </a:moveTo>
                    <a:lnTo>
                      <a:pt x="0" y="1340993"/>
                    </a:lnTo>
                    <a:lnTo>
                      <a:pt x="2675001" y="13605763"/>
                    </a:lnTo>
                    <a:lnTo>
                      <a:pt x="9946386" y="13494511"/>
                    </a:lnTo>
                    <a:lnTo>
                      <a:pt x="9327007" y="0"/>
                    </a:lnTo>
                    <a:close/>
                  </a:path>
                </a:pathLst>
              </a:custGeom>
              <a:blipFill>
                <a:blip r:embed="rId4" cstate="print"/>
                <a:stretch>
                  <a:fillRect l="-18395" r="-18395"/>
                </a:stretch>
              </a:blipFill>
            </p:spPr>
          </p:sp>
        </p:grpSp>
        <p:sp>
          <p:nvSpPr>
            <p:cNvPr id="16" name="Freeform 16"/>
            <p:cNvSpPr/>
            <p:nvPr/>
          </p:nvSpPr>
          <p:spPr>
            <a:xfrm>
              <a:off x="2439248" y="3047996"/>
              <a:ext cx="1335737" cy="412965"/>
            </a:xfrm>
            <a:custGeom>
              <a:avLst/>
              <a:gdLst/>
              <a:ahLst/>
              <a:cxnLst/>
              <a:rect l="l" t="t" r="r" b="b"/>
              <a:pathLst>
                <a:path w="1335737" h="412965">
                  <a:moveTo>
                    <a:pt x="0" y="0"/>
                  </a:moveTo>
                  <a:lnTo>
                    <a:pt x="1335737" y="0"/>
                  </a:lnTo>
                  <a:lnTo>
                    <a:pt x="1335737" y="412966"/>
                  </a:lnTo>
                  <a:lnTo>
                    <a:pt x="0" y="412966"/>
                  </a:lnTo>
                  <a:lnTo>
                    <a:pt x="0" y="0"/>
                  </a:lnTo>
                  <a:close/>
                </a:path>
              </a:pathLst>
            </a:custGeom>
            <a:blipFill>
              <a:blip r:embed="rId5" cstate="print"/>
              <a:stretch>
                <a:fillRect/>
              </a:stretch>
            </a:blipFill>
          </p:spPr>
        </p:sp>
        <p:sp>
          <p:nvSpPr>
            <p:cNvPr id="17" name="TextBox 17"/>
            <p:cNvSpPr txBox="1"/>
            <p:nvPr/>
          </p:nvSpPr>
          <p:spPr>
            <a:xfrm>
              <a:off x="287555" y="360875"/>
              <a:ext cx="1338353" cy="195597"/>
            </a:xfrm>
            <a:prstGeom prst="rect">
              <a:avLst/>
            </a:prstGeom>
          </p:spPr>
          <p:txBody>
            <a:bodyPr lIns="0" tIns="0" rIns="0" bIns="0" rtlCol="0" anchor="t">
              <a:spAutoFit/>
            </a:bodyPr>
            <a:lstStyle/>
            <a:p>
              <a:pPr algn="ctr">
                <a:lnSpc>
                  <a:spcPts val="1058"/>
                </a:lnSpc>
              </a:pPr>
              <a:endParaRPr/>
            </a:p>
          </p:txBody>
        </p:sp>
        <p:sp>
          <p:nvSpPr>
            <p:cNvPr id="18" name="TextBox 18"/>
            <p:cNvSpPr txBox="1"/>
            <p:nvPr/>
          </p:nvSpPr>
          <p:spPr>
            <a:xfrm>
              <a:off x="482596" y="38100"/>
              <a:ext cx="4820910" cy="523137"/>
            </a:xfrm>
            <a:prstGeom prst="rect">
              <a:avLst/>
            </a:prstGeom>
          </p:spPr>
          <p:txBody>
            <a:bodyPr lIns="0" tIns="0" rIns="0" bIns="0" rtlCol="0" anchor="t">
              <a:spAutoFit/>
            </a:bodyPr>
            <a:lstStyle/>
            <a:p>
              <a:pPr algn="ctr">
                <a:lnSpc>
                  <a:spcPts val="2948"/>
                </a:lnSpc>
              </a:pPr>
              <a:endParaRPr/>
            </a:p>
          </p:txBody>
        </p:sp>
        <p:sp>
          <p:nvSpPr>
            <p:cNvPr id="19" name="TextBox 19"/>
            <p:cNvSpPr txBox="1"/>
            <p:nvPr/>
          </p:nvSpPr>
          <p:spPr>
            <a:xfrm>
              <a:off x="387457" y="2368490"/>
              <a:ext cx="3387527" cy="433780"/>
            </a:xfrm>
            <a:prstGeom prst="rect">
              <a:avLst/>
            </a:prstGeom>
          </p:spPr>
          <p:txBody>
            <a:bodyPr lIns="0" tIns="0" rIns="0" bIns="0" rtlCol="0" anchor="t">
              <a:spAutoFit/>
            </a:bodyPr>
            <a:lstStyle/>
            <a:p>
              <a:pPr algn="just">
                <a:lnSpc>
                  <a:spcPts val="2571"/>
                </a:lnSpc>
              </a:pPr>
              <a:r>
                <a:rPr lang="en-US" sz="2143" b="1">
                  <a:solidFill>
                    <a:srgbClr val="FFFFFF"/>
                  </a:solidFill>
                  <a:latin typeface="Montserrat Bold"/>
                  <a:ea typeface="Montserrat Bold"/>
                  <a:cs typeface="Montserrat Bold"/>
                  <a:sym typeface="Montserrat Bold"/>
                </a:rPr>
                <a:t>Dr Sachin Saxena</a:t>
              </a:r>
            </a:p>
          </p:txBody>
        </p:sp>
        <p:sp>
          <p:nvSpPr>
            <p:cNvPr id="20" name="TextBox 20"/>
            <p:cNvSpPr txBox="1"/>
            <p:nvPr/>
          </p:nvSpPr>
          <p:spPr>
            <a:xfrm>
              <a:off x="520840" y="3053633"/>
              <a:ext cx="1845229" cy="407329"/>
            </a:xfrm>
            <a:prstGeom prst="rect">
              <a:avLst/>
            </a:prstGeom>
          </p:spPr>
          <p:txBody>
            <a:bodyPr lIns="0" tIns="0" rIns="0" bIns="0" rtlCol="0" anchor="t">
              <a:spAutoFit/>
            </a:bodyPr>
            <a:lstStyle/>
            <a:p>
              <a:pPr algn="just">
                <a:lnSpc>
                  <a:spcPts val="2414"/>
                </a:lnSpc>
              </a:pPr>
              <a:r>
                <a:rPr lang="en-US" sz="2012" b="1">
                  <a:solidFill>
                    <a:srgbClr val="000000"/>
                  </a:solidFill>
                  <a:latin typeface="Montserrat Bold"/>
                  <a:ea typeface="Montserrat Bold"/>
                  <a:cs typeface="Montserrat Bold"/>
                  <a:sym typeface="Montserrat Bold"/>
                </a:rPr>
                <a:t>Follow on</a:t>
              </a:r>
            </a:p>
          </p:txBody>
        </p:sp>
      </p:grpSp>
      <p:sp>
        <p:nvSpPr>
          <p:cNvPr id="21" name="Freeform 21"/>
          <p:cNvSpPr/>
          <p:nvPr/>
        </p:nvSpPr>
        <p:spPr>
          <a:xfrm>
            <a:off x="16134948" y="66675"/>
            <a:ext cx="2153052" cy="1649776"/>
          </a:xfrm>
          <a:custGeom>
            <a:avLst/>
            <a:gdLst/>
            <a:ahLst/>
            <a:cxnLst/>
            <a:rect l="l" t="t" r="r" b="b"/>
            <a:pathLst>
              <a:path w="2153052" h="1649776">
                <a:moveTo>
                  <a:pt x="0" y="0"/>
                </a:moveTo>
                <a:lnTo>
                  <a:pt x="2153052" y="0"/>
                </a:lnTo>
                <a:lnTo>
                  <a:pt x="2153052" y="1649776"/>
                </a:lnTo>
                <a:lnTo>
                  <a:pt x="0" y="164977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22" name="Freeform 22"/>
          <p:cNvSpPr/>
          <p:nvPr/>
        </p:nvSpPr>
        <p:spPr>
          <a:xfrm>
            <a:off x="269415" y="3040052"/>
            <a:ext cx="10644354" cy="5129598"/>
          </a:xfrm>
          <a:custGeom>
            <a:avLst/>
            <a:gdLst/>
            <a:ahLst/>
            <a:cxnLst/>
            <a:rect l="l" t="t" r="r" b="b"/>
            <a:pathLst>
              <a:path w="10644354" h="5129598">
                <a:moveTo>
                  <a:pt x="0" y="0"/>
                </a:moveTo>
                <a:lnTo>
                  <a:pt x="10644355" y="0"/>
                </a:lnTo>
                <a:lnTo>
                  <a:pt x="10644355" y="5129599"/>
                </a:lnTo>
                <a:lnTo>
                  <a:pt x="0" y="5129599"/>
                </a:lnTo>
                <a:lnTo>
                  <a:pt x="0" y="0"/>
                </a:lnTo>
                <a:close/>
              </a:path>
            </a:pathLst>
          </a:custGeom>
          <a:blipFill>
            <a:blip r:embed="rId8"/>
            <a:stretch>
              <a:fillRect/>
            </a:stretch>
          </a:blipFill>
        </p:spPr>
      </p:sp>
      <p:sp>
        <p:nvSpPr>
          <p:cNvPr id="23" name="TextBox 23"/>
          <p:cNvSpPr txBox="1"/>
          <p:nvPr/>
        </p:nvSpPr>
        <p:spPr>
          <a:xfrm>
            <a:off x="457997" y="1795389"/>
            <a:ext cx="3809952" cy="587376"/>
          </a:xfrm>
          <a:prstGeom prst="rect">
            <a:avLst/>
          </a:prstGeom>
        </p:spPr>
        <p:txBody>
          <a:bodyPr lIns="0" tIns="0" rIns="0" bIns="0" rtlCol="0" anchor="t">
            <a:spAutoFit/>
          </a:bodyPr>
          <a:lstStyle/>
          <a:p>
            <a:pPr algn="l">
              <a:lnSpc>
                <a:spcPts val="4899"/>
              </a:lnSpc>
            </a:pPr>
            <a:r>
              <a:rPr lang="en-US" sz="3499">
                <a:solidFill>
                  <a:srgbClr val="81B65D"/>
                </a:solidFill>
                <a:latin typeface="Frankfurter Medium"/>
                <a:ea typeface="Frankfurter Medium"/>
                <a:cs typeface="Frankfurter Medium"/>
                <a:sym typeface="Frankfurter Medium"/>
              </a:rPr>
              <a:t>Vacuum Comman</a:t>
            </a:r>
            <a:r>
              <a:rPr lang="en-US" sz="3499" b="1">
                <a:solidFill>
                  <a:srgbClr val="81B65D"/>
                </a:solidFill>
                <a:latin typeface="Frankfurter Medium"/>
                <a:ea typeface="Frankfurter Medium"/>
                <a:cs typeface="Frankfurter Medium"/>
                <a:sym typeface="Frankfurter Medium"/>
              </a:rPr>
              <a:t>d</a:t>
            </a:r>
          </a:p>
        </p:txBody>
      </p:sp>
      <p:sp>
        <p:nvSpPr>
          <p:cNvPr id="24" name="TextBox 24"/>
          <p:cNvSpPr txBox="1"/>
          <p:nvPr/>
        </p:nvSpPr>
        <p:spPr>
          <a:xfrm>
            <a:off x="10913770" y="3171214"/>
            <a:ext cx="6871575" cy="4752976"/>
          </a:xfrm>
          <a:prstGeom prst="rect">
            <a:avLst/>
          </a:prstGeom>
        </p:spPr>
        <p:txBody>
          <a:bodyPr lIns="0" tIns="0" rIns="0" bIns="0" rtlCol="0" anchor="t">
            <a:spAutoFit/>
          </a:bodyPr>
          <a:lstStyle/>
          <a:p>
            <a:pPr marL="647695" lvl="1" indent="-323848" algn="l">
              <a:lnSpc>
                <a:spcPts val="4199"/>
              </a:lnSpc>
              <a:buFont typeface="Arial"/>
              <a:buChar char="•"/>
            </a:pPr>
            <a:r>
              <a:rPr lang="en-US" sz="2999" b="1">
                <a:solidFill>
                  <a:srgbClr val="FF914D"/>
                </a:solidFill>
                <a:latin typeface="Univers Condensed Bold"/>
                <a:ea typeface="Univers Condensed Bold"/>
                <a:cs typeface="Univers Condensed Bold"/>
                <a:sym typeface="Univers Condensed Bold"/>
              </a:rPr>
              <a:t>If you are getting a very high storage cost now, if your organization wish to delete the old data like a 30 days old data, you can make use of the vacuum command.</a:t>
            </a:r>
          </a:p>
          <a:p>
            <a:pPr marL="647695" lvl="1" indent="-323848" algn="l">
              <a:lnSpc>
                <a:spcPts val="4199"/>
              </a:lnSpc>
              <a:buFont typeface="Arial"/>
              <a:buChar char="•"/>
            </a:pPr>
            <a:r>
              <a:rPr lang="en-US" sz="2999" b="1">
                <a:solidFill>
                  <a:srgbClr val="FF914D"/>
                </a:solidFill>
                <a:latin typeface="Univers Condensed Bold"/>
                <a:ea typeface="Univers Condensed Bold"/>
                <a:cs typeface="Univers Condensed Bold"/>
                <a:sym typeface="Univers Condensed Bold"/>
              </a:rPr>
              <a:t>Now let's see how we can implement this. Now in order to know how many files will be deleted, you can make use of the dry run feature in the vacuum.</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8474084"/>
            <a:ext cx="4901351" cy="784216"/>
          </a:xfrm>
          <a:custGeom>
            <a:avLst/>
            <a:gdLst/>
            <a:ahLst/>
            <a:cxnLst/>
            <a:rect l="l" t="t" r="r" b="b"/>
            <a:pathLst>
              <a:path w="4901351" h="784216">
                <a:moveTo>
                  <a:pt x="0" y="0"/>
                </a:moveTo>
                <a:lnTo>
                  <a:pt x="4901351" y="0"/>
                </a:lnTo>
                <a:lnTo>
                  <a:pt x="4901351" y="784216"/>
                </a:lnTo>
                <a:lnTo>
                  <a:pt x="0" y="784216"/>
                </a:lnTo>
                <a:lnTo>
                  <a:pt x="0" y="0"/>
                </a:lnTo>
                <a:close/>
              </a:path>
            </a:pathLst>
          </a:custGeom>
          <a:blipFill>
            <a:blip r:embed="rId2" cstate="print">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5836634" y="8474084"/>
            <a:ext cx="12451366" cy="784216"/>
            <a:chOff x="0" y="0"/>
            <a:chExt cx="3279372" cy="206543"/>
          </a:xfrm>
        </p:grpSpPr>
        <p:sp>
          <p:nvSpPr>
            <p:cNvPr id="4" name="Freeform 4"/>
            <p:cNvSpPr/>
            <p:nvPr/>
          </p:nvSpPr>
          <p:spPr>
            <a:xfrm>
              <a:off x="0" y="0"/>
              <a:ext cx="3279372" cy="206543"/>
            </a:xfrm>
            <a:custGeom>
              <a:avLst/>
              <a:gdLst/>
              <a:ahLst/>
              <a:cxnLst/>
              <a:rect l="l" t="t" r="r" b="b"/>
              <a:pathLst>
                <a:path w="3279372" h="206543">
                  <a:moveTo>
                    <a:pt x="0" y="0"/>
                  </a:moveTo>
                  <a:lnTo>
                    <a:pt x="3279372" y="0"/>
                  </a:lnTo>
                  <a:lnTo>
                    <a:pt x="3279372" y="206543"/>
                  </a:lnTo>
                  <a:lnTo>
                    <a:pt x="0" y="206543"/>
                  </a:lnTo>
                  <a:close/>
                </a:path>
              </a:pathLst>
            </a:custGeom>
            <a:solidFill>
              <a:srgbClr val="8CB7E2"/>
            </a:solidFill>
          </p:spPr>
        </p:sp>
        <p:sp>
          <p:nvSpPr>
            <p:cNvPr id="5" name="TextBox 5"/>
            <p:cNvSpPr txBox="1"/>
            <p:nvPr/>
          </p:nvSpPr>
          <p:spPr>
            <a:xfrm>
              <a:off x="0" y="-38100"/>
              <a:ext cx="3279372" cy="244643"/>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0" y="-1441608"/>
            <a:ext cx="4267949" cy="3016567"/>
            <a:chOff x="0" y="0"/>
            <a:chExt cx="5690599" cy="4022089"/>
          </a:xfrm>
        </p:grpSpPr>
        <p:grpSp>
          <p:nvGrpSpPr>
            <p:cNvPr id="7" name="Group 7"/>
            <p:cNvGrpSpPr/>
            <p:nvPr/>
          </p:nvGrpSpPr>
          <p:grpSpPr>
            <a:xfrm>
              <a:off x="0" y="2863668"/>
              <a:ext cx="5690599" cy="771803"/>
              <a:chOff x="0" y="0"/>
              <a:chExt cx="3832106" cy="519740"/>
            </a:xfrm>
          </p:grpSpPr>
          <p:sp>
            <p:nvSpPr>
              <p:cNvPr id="8" name="Freeform 8"/>
              <p:cNvSpPr/>
              <p:nvPr/>
            </p:nvSpPr>
            <p:spPr>
              <a:xfrm>
                <a:off x="0" y="0"/>
                <a:ext cx="3832106" cy="519740"/>
              </a:xfrm>
              <a:custGeom>
                <a:avLst/>
                <a:gdLst/>
                <a:ahLst/>
                <a:cxnLst/>
                <a:rect l="l" t="t" r="r" b="b"/>
                <a:pathLst>
                  <a:path w="3832106" h="519740">
                    <a:moveTo>
                      <a:pt x="0" y="0"/>
                    </a:moveTo>
                    <a:lnTo>
                      <a:pt x="3832106" y="0"/>
                    </a:lnTo>
                    <a:lnTo>
                      <a:pt x="3832106" y="519740"/>
                    </a:lnTo>
                    <a:lnTo>
                      <a:pt x="0" y="519740"/>
                    </a:lnTo>
                    <a:close/>
                  </a:path>
                </a:pathLst>
              </a:custGeom>
              <a:solidFill>
                <a:srgbClr val="FFFFFF"/>
              </a:solidFill>
            </p:spPr>
          </p:sp>
          <p:sp>
            <p:nvSpPr>
              <p:cNvPr id="9" name="TextBox 9"/>
              <p:cNvSpPr txBox="1"/>
              <p:nvPr/>
            </p:nvSpPr>
            <p:spPr>
              <a:xfrm>
                <a:off x="0" y="0"/>
                <a:ext cx="3832106" cy="519740"/>
              </a:xfrm>
              <a:prstGeom prst="rect">
                <a:avLst/>
              </a:prstGeom>
            </p:spPr>
            <p:txBody>
              <a:bodyPr lIns="50800" tIns="50800" rIns="50800" bIns="50800" rtlCol="0" anchor="ctr"/>
              <a:lstStyle/>
              <a:p>
                <a:pPr algn="ctr">
                  <a:lnSpc>
                    <a:spcPts val="2456"/>
                  </a:lnSpc>
                </a:pPr>
                <a:endParaRPr/>
              </a:p>
            </p:txBody>
          </p:sp>
        </p:grpSp>
        <p:grpSp>
          <p:nvGrpSpPr>
            <p:cNvPr id="10" name="Group 10"/>
            <p:cNvGrpSpPr>
              <a:grpSpLocks noChangeAspect="1"/>
            </p:cNvGrpSpPr>
            <p:nvPr/>
          </p:nvGrpSpPr>
          <p:grpSpPr>
            <a:xfrm>
              <a:off x="4086026" y="2187851"/>
              <a:ext cx="1033907" cy="1592400"/>
              <a:chOff x="0" y="0"/>
              <a:chExt cx="6887388" cy="10607802"/>
            </a:xfrm>
          </p:grpSpPr>
          <p:sp>
            <p:nvSpPr>
              <p:cNvPr id="11" name="Freeform 11"/>
              <p:cNvSpPr/>
              <p:nvPr/>
            </p:nvSpPr>
            <p:spPr>
              <a:xfrm>
                <a:off x="0" y="0"/>
                <a:ext cx="6887337" cy="10607802"/>
              </a:xfrm>
              <a:custGeom>
                <a:avLst/>
                <a:gdLst/>
                <a:ahLst/>
                <a:cxnLst/>
                <a:rect l="l" t="t" r="r" b="b"/>
                <a:pathLst>
                  <a:path w="6887337" h="10607802">
                    <a:moveTo>
                      <a:pt x="285877" y="2921"/>
                    </a:moveTo>
                    <a:lnTo>
                      <a:pt x="6887337" y="627634"/>
                    </a:lnTo>
                    <a:lnTo>
                      <a:pt x="5016500" y="10607802"/>
                    </a:lnTo>
                    <a:lnTo>
                      <a:pt x="0" y="9431528"/>
                    </a:lnTo>
                    <a:lnTo>
                      <a:pt x="255143" y="0"/>
                    </a:lnTo>
                    <a:lnTo>
                      <a:pt x="286004" y="2921"/>
                    </a:lnTo>
                    <a:moveTo>
                      <a:pt x="280543" y="60579"/>
                    </a:moveTo>
                    <a:lnTo>
                      <a:pt x="283210" y="31750"/>
                    </a:lnTo>
                    <a:lnTo>
                      <a:pt x="312166" y="32512"/>
                    </a:lnTo>
                    <a:lnTo>
                      <a:pt x="58547" y="9409430"/>
                    </a:lnTo>
                    <a:lnTo>
                      <a:pt x="29591" y="9408668"/>
                    </a:lnTo>
                    <a:lnTo>
                      <a:pt x="36195" y="9380475"/>
                    </a:lnTo>
                    <a:lnTo>
                      <a:pt x="5000244" y="10544556"/>
                    </a:lnTo>
                    <a:lnTo>
                      <a:pt x="4993640" y="10572750"/>
                    </a:lnTo>
                    <a:lnTo>
                      <a:pt x="4965192" y="10567416"/>
                    </a:lnTo>
                    <a:lnTo>
                      <a:pt x="6824726" y="648208"/>
                    </a:lnTo>
                    <a:lnTo>
                      <a:pt x="6853174" y="653542"/>
                    </a:lnTo>
                    <a:lnTo>
                      <a:pt x="6850507" y="682371"/>
                    </a:lnTo>
                    <a:lnTo>
                      <a:pt x="280416" y="60579"/>
                    </a:lnTo>
                    <a:close/>
                  </a:path>
                </a:pathLst>
              </a:custGeom>
              <a:solidFill>
                <a:srgbClr val="FEA106"/>
              </a:solidFill>
            </p:spPr>
          </p:sp>
        </p:grpSp>
        <p:grpSp>
          <p:nvGrpSpPr>
            <p:cNvPr id="12" name="Group 12"/>
            <p:cNvGrpSpPr>
              <a:grpSpLocks noChangeAspect="1"/>
            </p:cNvGrpSpPr>
            <p:nvPr/>
          </p:nvGrpSpPr>
          <p:grpSpPr>
            <a:xfrm>
              <a:off x="3933206" y="2286560"/>
              <a:ext cx="1084288" cy="1735529"/>
              <a:chOff x="0" y="0"/>
              <a:chExt cx="6606921" cy="10575138"/>
            </a:xfrm>
          </p:grpSpPr>
          <p:sp>
            <p:nvSpPr>
              <p:cNvPr id="13" name="Freeform 13"/>
              <p:cNvSpPr/>
              <p:nvPr/>
            </p:nvSpPr>
            <p:spPr>
              <a:xfrm>
                <a:off x="0" y="0"/>
                <a:ext cx="6606921" cy="10575163"/>
              </a:xfrm>
              <a:custGeom>
                <a:avLst/>
                <a:gdLst/>
                <a:ahLst/>
                <a:cxnLst/>
                <a:rect l="l" t="t" r="r" b="b"/>
                <a:pathLst>
                  <a:path w="6606921" h="10575163">
                    <a:moveTo>
                      <a:pt x="5461" y="0"/>
                    </a:moveTo>
                    <a:lnTo>
                      <a:pt x="6606921" y="624713"/>
                    </a:lnTo>
                    <a:lnTo>
                      <a:pt x="4741672" y="10575163"/>
                    </a:lnTo>
                    <a:lnTo>
                      <a:pt x="4684776" y="10564495"/>
                    </a:lnTo>
                    <a:lnTo>
                      <a:pt x="6544183" y="645287"/>
                    </a:lnTo>
                    <a:lnTo>
                      <a:pt x="6572631" y="650621"/>
                    </a:lnTo>
                    <a:lnTo>
                      <a:pt x="6569963" y="679450"/>
                    </a:lnTo>
                    <a:lnTo>
                      <a:pt x="0" y="57658"/>
                    </a:lnTo>
                    <a:close/>
                  </a:path>
                </a:pathLst>
              </a:custGeom>
              <a:solidFill>
                <a:srgbClr val="FE5006"/>
              </a:solidFill>
            </p:spPr>
          </p:sp>
        </p:grpSp>
        <p:grpSp>
          <p:nvGrpSpPr>
            <p:cNvPr id="14" name="Group 14"/>
            <p:cNvGrpSpPr>
              <a:grpSpLocks noChangeAspect="1"/>
            </p:cNvGrpSpPr>
            <p:nvPr/>
          </p:nvGrpSpPr>
          <p:grpSpPr>
            <a:xfrm>
              <a:off x="3774985" y="2136779"/>
              <a:ext cx="1238784" cy="1694544"/>
              <a:chOff x="0" y="0"/>
              <a:chExt cx="9946386" cy="13605751"/>
            </a:xfrm>
          </p:grpSpPr>
          <p:sp>
            <p:nvSpPr>
              <p:cNvPr id="15" name="Freeform 15"/>
              <p:cNvSpPr/>
              <p:nvPr/>
            </p:nvSpPr>
            <p:spPr>
              <a:xfrm>
                <a:off x="0" y="0"/>
                <a:ext cx="9946386" cy="13605763"/>
              </a:xfrm>
              <a:custGeom>
                <a:avLst/>
                <a:gdLst/>
                <a:ahLst/>
                <a:cxnLst/>
                <a:rect l="l" t="t" r="r" b="b"/>
                <a:pathLst>
                  <a:path w="9946386" h="13605763">
                    <a:moveTo>
                      <a:pt x="9327007" y="0"/>
                    </a:moveTo>
                    <a:lnTo>
                      <a:pt x="0" y="1340993"/>
                    </a:lnTo>
                    <a:lnTo>
                      <a:pt x="2675001" y="13605763"/>
                    </a:lnTo>
                    <a:lnTo>
                      <a:pt x="9946386" y="13494511"/>
                    </a:lnTo>
                    <a:lnTo>
                      <a:pt x="9327007" y="0"/>
                    </a:lnTo>
                    <a:close/>
                  </a:path>
                </a:pathLst>
              </a:custGeom>
              <a:blipFill>
                <a:blip r:embed="rId4" cstate="print"/>
                <a:stretch>
                  <a:fillRect l="-18395" r="-18395"/>
                </a:stretch>
              </a:blipFill>
            </p:spPr>
          </p:sp>
        </p:grpSp>
        <p:sp>
          <p:nvSpPr>
            <p:cNvPr id="16" name="Freeform 16"/>
            <p:cNvSpPr/>
            <p:nvPr/>
          </p:nvSpPr>
          <p:spPr>
            <a:xfrm>
              <a:off x="2439248" y="3047996"/>
              <a:ext cx="1335737" cy="412965"/>
            </a:xfrm>
            <a:custGeom>
              <a:avLst/>
              <a:gdLst/>
              <a:ahLst/>
              <a:cxnLst/>
              <a:rect l="l" t="t" r="r" b="b"/>
              <a:pathLst>
                <a:path w="1335737" h="412965">
                  <a:moveTo>
                    <a:pt x="0" y="0"/>
                  </a:moveTo>
                  <a:lnTo>
                    <a:pt x="1335737" y="0"/>
                  </a:lnTo>
                  <a:lnTo>
                    <a:pt x="1335737" y="412966"/>
                  </a:lnTo>
                  <a:lnTo>
                    <a:pt x="0" y="412966"/>
                  </a:lnTo>
                  <a:lnTo>
                    <a:pt x="0" y="0"/>
                  </a:lnTo>
                  <a:close/>
                </a:path>
              </a:pathLst>
            </a:custGeom>
            <a:blipFill>
              <a:blip r:embed="rId5" cstate="print"/>
              <a:stretch>
                <a:fillRect/>
              </a:stretch>
            </a:blipFill>
          </p:spPr>
        </p:sp>
        <p:sp>
          <p:nvSpPr>
            <p:cNvPr id="17" name="TextBox 17"/>
            <p:cNvSpPr txBox="1"/>
            <p:nvPr/>
          </p:nvSpPr>
          <p:spPr>
            <a:xfrm>
              <a:off x="287555" y="360875"/>
              <a:ext cx="1338353" cy="195597"/>
            </a:xfrm>
            <a:prstGeom prst="rect">
              <a:avLst/>
            </a:prstGeom>
          </p:spPr>
          <p:txBody>
            <a:bodyPr lIns="0" tIns="0" rIns="0" bIns="0" rtlCol="0" anchor="t">
              <a:spAutoFit/>
            </a:bodyPr>
            <a:lstStyle/>
            <a:p>
              <a:pPr algn="ctr">
                <a:lnSpc>
                  <a:spcPts val="1058"/>
                </a:lnSpc>
              </a:pPr>
              <a:endParaRPr/>
            </a:p>
          </p:txBody>
        </p:sp>
        <p:sp>
          <p:nvSpPr>
            <p:cNvPr id="18" name="TextBox 18"/>
            <p:cNvSpPr txBox="1"/>
            <p:nvPr/>
          </p:nvSpPr>
          <p:spPr>
            <a:xfrm>
              <a:off x="482596" y="38100"/>
              <a:ext cx="4820910" cy="523137"/>
            </a:xfrm>
            <a:prstGeom prst="rect">
              <a:avLst/>
            </a:prstGeom>
          </p:spPr>
          <p:txBody>
            <a:bodyPr lIns="0" tIns="0" rIns="0" bIns="0" rtlCol="0" anchor="t">
              <a:spAutoFit/>
            </a:bodyPr>
            <a:lstStyle/>
            <a:p>
              <a:pPr algn="ctr">
                <a:lnSpc>
                  <a:spcPts val="2948"/>
                </a:lnSpc>
              </a:pPr>
              <a:endParaRPr/>
            </a:p>
          </p:txBody>
        </p:sp>
        <p:sp>
          <p:nvSpPr>
            <p:cNvPr id="19" name="TextBox 19"/>
            <p:cNvSpPr txBox="1"/>
            <p:nvPr/>
          </p:nvSpPr>
          <p:spPr>
            <a:xfrm>
              <a:off x="387457" y="2368490"/>
              <a:ext cx="3387527" cy="433780"/>
            </a:xfrm>
            <a:prstGeom prst="rect">
              <a:avLst/>
            </a:prstGeom>
          </p:spPr>
          <p:txBody>
            <a:bodyPr lIns="0" tIns="0" rIns="0" bIns="0" rtlCol="0" anchor="t">
              <a:spAutoFit/>
            </a:bodyPr>
            <a:lstStyle/>
            <a:p>
              <a:pPr algn="just">
                <a:lnSpc>
                  <a:spcPts val="2571"/>
                </a:lnSpc>
              </a:pPr>
              <a:r>
                <a:rPr lang="en-US" sz="2143" b="1">
                  <a:solidFill>
                    <a:srgbClr val="FFFFFF"/>
                  </a:solidFill>
                  <a:latin typeface="Montserrat Bold"/>
                  <a:ea typeface="Montserrat Bold"/>
                  <a:cs typeface="Montserrat Bold"/>
                  <a:sym typeface="Montserrat Bold"/>
                </a:rPr>
                <a:t>Dr Sachin Saxena</a:t>
              </a:r>
            </a:p>
          </p:txBody>
        </p:sp>
        <p:sp>
          <p:nvSpPr>
            <p:cNvPr id="20" name="TextBox 20"/>
            <p:cNvSpPr txBox="1"/>
            <p:nvPr/>
          </p:nvSpPr>
          <p:spPr>
            <a:xfrm>
              <a:off x="520840" y="3053633"/>
              <a:ext cx="1845229" cy="407329"/>
            </a:xfrm>
            <a:prstGeom prst="rect">
              <a:avLst/>
            </a:prstGeom>
          </p:spPr>
          <p:txBody>
            <a:bodyPr lIns="0" tIns="0" rIns="0" bIns="0" rtlCol="0" anchor="t">
              <a:spAutoFit/>
            </a:bodyPr>
            <a:lstStyle/>
            <a:p>
              <a:pPr algn="just">
                <a:lnSpc>
                  <a:spcPts val="2414"/>
                </a:lnSpc>
              </a:pPr>
              <a:r>
                <a:rPr lang="en-US" sz="2012" b="1">
                  <a:solidFill>
                    <a:srgbClr val="000000"/>
                  </a:solidFill>
                  <a:latin typeface="Montserrat Bold"/>
                  <a:ea typeface="Montserrat Bold"/>
                  <a:cs typeface="Montserrat Bold"/>
                  <a:sym typeface="Montserrat Bold"/>
                </a:rPr>
                <a:t>Follow on</a:t>
              </a:r>
            </a:p>
          </p:txBody>
        </p:sp>
      </p:grpSp>
      <p:sp>
        <p:nvSpPr>
          <p:cNvPr id="21" name="Freeform 21"/>
          <p:cNvSpPr/>
          <p:nvPr/>
        </p:nvSpPr>
        <p:spPr>
          <a:xfrm>
            <a:off x="16134948" y="66675"/>
            <a:ext cx="2153052" cy="1649776"/>
          </a:xfrm>
          <a:custGeom>
            <a:avLst/>
            <a:gdLst/>
            <a:ahLst/>
            <a:cxnLst/>
            <a:rect l="l" t="t" r="r" b="b"/>
            <a:pathLst>
              <a:path w="2153052" h="1649776">
                <a:moveTo>
                  <a:pt x="0" y="0"/>
                </a:moveTo>
                <a:lnTo>
                  <a:pt x="2153052" y="0"/>
                </a:lnTo>
                <a:lnTo>
                  <a:pt x="2153052" y="1649776"/>
                </a:lnTo>
                <a:lnTo>
                  <a:pt x="0" y="164977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22" name="TextBox 22"/>
          <p:cNvSpPr txBox="1"/>
          <p:nvPr/>
        </p:nvSpPr>
        <p:spPr>
          <a:xfrm>
            <a:off x="457997" y="1795389"/>
            <a:ext cx="3809952" cy="587376"/>
          </a:xfrm>
          <a:prstGeom prst="rect">
            <a:avLst/>
          </a:prstGeom>
        </p:spPr>
        <p:txBody>
          <a:bodyPr lIns="0" tIns="0" rIns="0" bIns="0" rtlCol="0" anchor="t">
            <a:spAutoFit/>
          </a:bodyPr>
          <a:lstStyle/>
          <a:p>
            <a:pPr algn="l">
              <a:lnSpc>
                <a:spcPts val="4899"/>
              </a:lnSpc>
            </a:pPr>
            <a:r>
              <a:rPr lang="en-US" sz="3499">
                <a:solidFill>
                  <a:srgbClr val="81B65D"/>
                </a:solidFill>
                <a:latin typeface="Frankfurter Medium"/>
                <a:ea typeface="Frankfurter Medium"/>
                <a:cs typeface="Frankfurter Medium"/>
                <a:sym typeface="Frankfurter Medium"/>
              </a:rPr>
              <a:t>Vacuum Comman</a:t>
            </a:r>
            <a:r>
              <a:rPr lang="en-US" sz="3499" b="1">
                <a:solidFill>
                  <a:srgbClr val="81B65D"/>
                </a:solidFill>
                <a:latin typeface="Frankfurter Medium"/>
                <a:ea typeface="Frankfurter Medium"/>
                <a:cs typeface="Frankfurter Medium"/>
                <a:sym typeface="Frankfurter Medium"/>
              </a:rPr>
              <a:t>d</a:t>
            </a:r>
          </a:p>
        </p:txBody>
      </p:sp>
      <p:sp>
        <p:nvSpPr>
          <p:cNvPr id="23" name="TextBox 23"/>
          <p:cNvSpPr txBox="1"/>
          <p:nvPr/>
        </p:nvSpPr>
        <p:spPr>
          <a:xfrm>
            <a:off x="457997" y="3171214"/>
            <a:ext cx="17327348" cy="4229101"/>
          </a:xfrm>
          <a:prstGeom prst="rect">
            <a:avLst/>
          </a:prstGeom>
        </p:spPr>
        <p:txBody>
          <a:bodyPr lIns="0" tIns="0" rIns="0" bIns="0" rtlCol="0" anchor="t">
            <a:spAutoFit/>
          </a:bodyPr>
          <a:lstStyle/>
          <a:p>
            <a:pPr marL="647695" lvl="1" indent="-323848" algn="l">
              <a:lnSpc>
                <a:spcPts val="4199"/>
              </a:lnSpc>
              <a:buFont typeface="Arial"/>
              <a:buChar char="•"/>
            </a:pPr>
            <a:r>
              <a:rPr lang="en-US" sz="2999" b="1">
                <a:solidFill>
                  <a:srgbClr val="5E17EB"/>
                </a:solidFill>
                <a:latin typeface="Univers Condensed Bold"/>
                <a:ea typeface="Univers Condensed Bold"/>
                <a:cs typeface="Univers Condensed Bold"/>
                <a:sym typeface="Univers Condensed Bold"/>
              </a:rPr>
              <a:t>VACUUM removes all files from the table directory that are not managed by Delta, as well as data files that are no longer in the latest state of the transaction log for the table and are older than a retention threshold. VACUUM will skip all directories that begin with an underscore (_), which includes the _delta_log.</a:t>
            </a:r>
          </a:p>
          <a:p>
            <a:pPr marL="647695" lvl="1" indent="-323848" algn="l">
              <a:lnSpc>
                <a:spcPts val="4199"/>
              </a:lnSpc>
              <a:buFont typeface="Arial"/>
              <a:buChar char="•"/>
            </a:pPr>
            <a:r>
              <a:rPr lang="en-US" sz="2999" b="1">
                <a:solidFill>
                  <a:srgbClr val="3E3E3E"/>
                </a:solidFill>
                <a:latin typeface="Univers Condensed Bold"/>
                <a:ea typeface="Univers Condensed Bold"/>
                <a:cs typeface="Univers Condensed Bold"/>
                <a:sym typeface="Univers Condensed Bold"/>
              </a:rPr>
              <a:t>Partitioning your table on a column that begins with an underscore is an exception to this rule; VACUUM scans all valid partitions included in the target Delta table. </a:t>
            </a:r>
          </a:p>
          <a:p>
            <a:pPr marL="647695" lvl="1" indent="-323848" algn="l">
              <a:lnSpc>
                <a:spcPts val="4199"/>
              </a:lnSpc>
              <a:buFont typeface="Arial"/>
              <a:buChar char="•"/>
            </a:pPr>
            <a:r>
              <a:rPr lang="en-US" sz="2999" b="1">
                <a:solidFill>
                  <a:srgbClr val="FE5006"/>
                </a:solidFill>
                <a:latin typeface="Univers Condensed Bold"/>
                <a:ea typeface="Univers Condensed Bold"/>
                <a:cs typeface="Univers Condensed Bold"/>
                <a:sym typeface="Univers Condensed Bold"/>
              </a:rPr>
              <a:t>Delta table data files are deleted according to the time they have been logically removed from Delta's transaction log plus retention hours, not their modification timestamps on the storage system. </a:t>
            </a:r>
          </a:p>
          <a:p>
            <a:pPr marL="647695" lvl="1" indent="-323848" algn="l">
              <a:lnSpc>
                <a:spcPts val="4199"/>
              </a:lnSpc>
              <a:buFont typeface="Arial"/>
              <a:buChar char="•"/>
            </a:pPr>
            <a:r>
              <a:rPr lang="en-US" sz="2999" b="1">
                <a:solidFill>
                  <a:srgbClr val="102F76"/>
                </a:solidFill>
                <a:latin typeface="Univers Condensed Bold"/>
                <a:ea typeface="Univers Condensed Bold"/>
                <a:cs typeface="Univers Condensed Bold"/>
                <a:sym typeface="Univers Condensed Bold"/>
              </a:rPr>
              <a:t>The default threshold is 7 days.</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8474084"/>
            <a:ext cx="4901351" cy="784216"/>
          </a:xfrm>
          <a:custGeom>
            <a:avLst/>
            <a:gdLst/>
            <a:ahLst/>
            <a:cxnLst/>
            <a:rect l="l" t="t" r="r" b="b"/>
            <a:pathLst>
              <a:path w="4901351" h="784216">
                <a:moveTo>
                  <a:pt x="0" y="0"/>
                </a:moveTo>
                <a:lnTo>
                  <a:pt x="4901351" y="0"/>
                </a:lnTo>
                <a:lnTo>
                  <a:pt x="4901351" y="784216"/>
                </a:lnTo>
                <a:lnTo>
                  <a:pt x="0" y="784216"/>
                </a:lnTo>
                <a:lnTo>
                  <a:pt x="0" y="0"/>
                </a:lnTo>
                <a:close/>
              </a:path>
            </a:pathLst>
          </a:custGeom>
          <a:blipFill>
            <a:blip r:embed="rId2" cstate="print">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5836634" y="8474084"/>
            <a:ext cx="12451366" cy="784216"/>
            <a:chOff x="0" y="0"/>
            <a:chExt cx="3279372" cy="206543"/>
          </a:xfrm>
        </p:grpSpPr>
        <p:sp>
          <p:nvSpPr>
            <p:cNvPr id="4" name="Freeform 4"/>
            <p:cNvSpPr/>
            <p:nvPr/>
          </p:nvSpPr>
          <p:spPr>
            <a:xfrm>
              <a:off x="0" y="0"/>
              <a:ext cx="3279372" cy="206543"/>
            </a:xfrm>
            <a:custGeom>
              <a:avLst/>
              <a:gdLst/>
              <a:ahLst/>
              <a:cxnLst/>
              <a:rect l="l" t="t" r="r" b="b"/>
              <a:pathLst>
                <a:path w="3279372" h="206543">
                  <a:moveTo>
                    <a:pt x="0" y="0"/>
                  </a:moveTo>
                  <a:lnTo>
                    <a:pt x="3279372" y="0"/>
                  </a:lnTo>
                  <a:lnTo>
                    <a:pt x="3279372" y="206543"/>
                  </a:lnTo>
                  <a:lnTo>
                    <a:pt x="0" y="206543"/>
                  </a:lnTo>
                  <a:close/>
                </a:path>
              </a:pathLst>
            </a:custGeom>
            <a:solidFill>
              <a:srgbClr val="8CB7E2"/>
            </a:solidFill>
          </p:spPr>
        </p:sp>
        <p:sp>
          <p:nvSpPr>
            <p:cNvPr id="5" name="TextBox 5"/>
            <p:cNvSpPr txBox="1"/>
            <p:nvPr/>
          </p:nvSpPr>
          <p:spPr>
            <a:xfrm>
              <a:off x="0" y="-38100"/>
              <a:ext cx="3279372" cy="244643"/>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0" y="-615330"/>
            <a:ext cx="2763651" cy="1953336"/>
            <a:chOff x="0" y="0"/>
            <a:chExt cx="3684868" cy="2604448"/>
          </a:xfrm>
        </p:grpSpPr>
        <p:grpSp>
          <p:nvGrpSpPr>
            <p:cNvPr id="7" name="Group 7"/>
            <p:cNvGrpSpPr/>
            <p:nvPr/>
          </p:nvGrpSpPr>
          <p:grpSpPr>
            <a:xfrm>
              <a:off x="0" y="1854329"/>
              <a:ext cx="3684868" cy="499771"/>
              <a:chOff x="0" y="0"/>
              <a:chExt cx="3832106" cy="519740"/>
            </a:xfrm>
          </p:grpSpPr>
          <p:sp>
            <p:nvSpPr>
              <p:cNvPr id="8" name="Freeform 8"/>
              <p:cNvSpPr/>
              <p:nvPr/>
            </p:nvSpPr>
            <p:spPr>
              <a:xfrm>
                <a:off x="0" y="0"/>
                <a:ext cx="3832106" cy="519740"/>
              </a:xfrm>
              <a:custGeom>
                <a:avLst/>
                <a:gdLst/>
                <a:ahLst/>
                <a:cxnLst/>
                <a:rect l="l" t="t" r="r" b="b"/>
                <a:pathLst>
                  <a:path w="3832106" h="519740">
                    <a:moveTo>
                      <a:pt x="0" y="0"/>
                    </a:moveTo>
                    <a:lnTo>
                      <a:pt x="3832106" y="0"/>
                    </a:lnTo>
                    <a:lnTo>
                      <a:pt x="3832106" y="519740"/>
                    </a:lnTo>
                    <a:lnTo>
                      <a:pt x="0" y="519740"/>
                    </a:lnTo>
                    <a:close/>
                  </a:path>
                </a:pathLst>
              </a:custGeom>
              <a:solidFill>
                <a:srgbClr val="FFFFFF"/>
              </a:solidFill>
            </p:spPr>
          </p:sp>
          <p:sp>
            <p:nvSpPr>
              <p:cNvPr id="9" name="TextBox 9"/>
              <p:cNvSpPr txBox="1"/>
              <p:nvPr/>
            </p:nvSpPr>
            <p:spPr>
              <a:xfrm>
                <a:off x="0" y="0"/>
                <a:ext cx="3832106" cy="519740"/>
              </a:xfrm>
              <a:prstGeom prst="rect">
                <a:avLst/>
              </a:prstGeom>
            </p:spPr>
            <p:txBody>
              <a:bodyPr lIns="50800" tIns="50800" rIns="50800" bIns="50800" rtlCol="0" anchor="ctr"/>
              <a:lstStyle/>
              <a:p>
                <a:pPr algn="ctr">
                  <a:lnSpc>
                    <a:spcPts val="2456"/>
                  </a:lnSpc>
                </a:pPr>
                <a:endParaRPr/>
              </a:p>
            </p:txBody>
          </p:sp>
        </p:grpSp>
        <p:grpSp>
          <p:nvGrpSpPr>
            <p:cNvPr id="10" name="Group 10"/>
            <p:cNvGrpSpPr>
              <a:grpSpLocks noChangeAspect="1"/>
            </p:cNvGrpSpPr>
            <p:nvPr/>
          </p:nvGrpSpPr>
          <p:grpSpPr>
            <a:xfrm>
              <a:off x="2645849" y="1416712"/>
              <a:ext cx="669492" cy="1031136"/>
              <a:chOff x="0" y="0"/>
              <a:chExt cx="6887388" cy="10607802"/>
            </a:xfrm>
          </p:grpSpPr>
          <p:sp>
            <p:nvSpPr>
              <p:cNvPr id="11" name="Freeform 11"/>
              <p:cNvSpPr/>
              <p:nvPr/>
            </p:nvSpPr>
            <p:spPr>
              <a:xfrm>
                <a:off x="0" y="0"/>
                <a:ext cx="6887337" cy="10607802"/>
              </a:xfrm>
              <a:custGeom>
                <a:avLst/>
                <a:gdLst/>
                <a:ahLst/>
                <a:cxnLst/>
                <a:rect l="l" t="t" r="r" b="b"/>
                <a:pathLst>
                  <a:path w="6887337" h="10607802">
                    <a:moveTo>
                      <a:pt x="285877" y="2921"/>
                    </a:moveTo>
                    <a:lnTo>
                      <a:pt x="6887337" y="627634"/>
                    </a:lnTo>
                    <a:lnTo>
                      <a:pt x="5016500" y="10607802"/>
                    </a:lnTo>
                    <a:lnTo>
                      <a:pt x="0" y="9431528"/>
                    </a:lnTo>
                    <a:lnTo>
                      <a:pt x="255143" y="0"/>
                    </a:lnTo>
                    <a:lnTo>
                      <a:pt x="286004" y="2921"/>
                    </a:lnTo>
                    <a:moveTo>
                      <a:pt x="280543" y="60579"/>
                    </a:moveTo>
                    <a:lnTo>
                      <a:pt x="283210" y="31750"/>
                    </a:lnTo>
                    <a:lnTo>
                      <a:pt x="312166" y="32512"/>
                    </a:lnTo>
                    <a:lnTo>
                      <a:pt x="58547" y="9409430"/>
                    </a:lnTo>
                    <a:lnTo>
                      <a:pt x="29591" y="9408668"/>
                    </a:lnTo>
                    <a:lnTo>
                      <a:pt x="36195" y="9380475"/>
                    </a:lnTo>
                    <a:lnTo>
                      <a:pt x="5000244" y="10544556"/>
                    </a:lnTo>
                    <a:lnTo>
                      <a:pt x="4993640" y="10572750"/>
                    </a:lnTo>
                    <a:lnTo>
                      <a:pt x="4965192" y="10567416"/>
                    </a:lnTo>
                    <a:lnTo>
                      <a:pt x="6824726" y="648208"/>
                    </a:lnTo>
                    <a:lnTo>
                      <a:pt x="6853174" y="653542"/>
                    </a:lnTo>
                    <a:lnTo>
                      <a:pt x="6850507" y="682371"/>
                    </a:lnTo>
                    <a:lnTo>
                      <a:pt x="280416" y="60579"/>
                    </a:lnTo>
                    <a:close/>
                  </a:path>
                </a:pathLst>
              </a:custGeom>
              <a:solidFill>
                <a:srgbClr val="FEA106"/>
              </a:solidFill>
            </p:spPr>
          </p:sp>
        </p:grpSp>
        <p:grpSp>
          <p:nvGrpSpPr>
            <p:cNvPr id="12" name="Group 12"/>
            <p:cNvGrpSpPr>
              <a:grpSpLocks noChangeAspect="1"/>
            </p:cNvGrpSpPr>
            <p:nvPr/>
          </p:nvGrpSpPr>
          <p:grpSpPr>
            <a:xfrm>
              <a:off x="2546893" y="1480630"/>
              <a:ext cx="702116" cy="1123818"/>
              <a:chOff x="0" y="0"/>
              <a:chExt cx="6606921" cy="10575138"/>
            </a:xfrm>
          </p:grpSpPr>
          <p:sp>
            <p:nvSpPr>
              <p:cNvPr id="13" name="Freeform 13"/>
              <p:cNvSpPr/>
              <p:nvPr/>
            </p:nvSpPr>
            <p:spPr>
              <a:xfrm>
                <a:off x="0" y="0"/>
                <a:ext cx="6606921" cy="10575163"/>
              </a:xfrm>
              <a:custGeom>
                <a:avLst/>
                <a:gdLst/>
                <a:ahLst/>
                <a:cxnLst/>
                <a:rect l="l" t="t" r="r" b="b"/>
                <a:pathLst>
                  <a:path w="6606921" h="10575163">
                    <a:moveTo>
                      <a:pt x="5461" y="0"/>
                    </a:moveTo>
                    <a:lnTo>
                      <a:pt x="6606921" y="624713"/>
                    </a:lnTo>
                    <a:lnTo>
                      <a:pt x="4741672" y="10575163"/>
                    </a:lnTo>
                    <a:lnTo>
                      <a:pt x="4684776" y="10564495"/>
                    </a:lnTo>
                    <a:lnTo>
                      <a:pt x="6544183" y="645287"/>
                    </a:lnTo>
                    <a:lnTo>
                      <a:pt x="6572631" y="650621"/>
                    </a:lnTo>
                    <a:lnTo>
                      <a:pt x="6569963" y="679450"/>
                    </a:lnTo>
                    <a:lnTo>
                      <a:pt x="0" y="57658"/>
                    </a:lnTo>
                    <a:close/>
                  </a:path>
                </a:pathLst>
              </a:custGeom>
              <a:solidFill>
                <a:srgbClr val="FE5006"/>
              </a:solidFill>
            </p:spPr>
          </p:sp>
        </p:grpSp>
        <p:grpSp>
          <p:nvGrpSpPr>
            <p:cNvPr id="14" name="Group 14"/>
            <p:cNvGrpSpPr>
              <a:grpSpLocks noChangeAspect="1"/>
            </p:cNvGrpSpPr>
            <p:nvPr/>
          </p:nvGrpSpPr>
          <p:grpSpPr>
            <a:xfrm>
              <a:off x="2444439" y="1383641"/>
              <a:ext cx="802157" cy="1097278"/>
              <a:chOff x="0" y="0"/>
              <a:chExt cx="9946386" cy="13605751"/>
            </a:xfrm>
          </p:grpSpPr>
          <p:sp>
            <p:nvSpPr>
              <p:cNvPr id="15" name="Freeform 15"/>
              <p:cNvSpPr/>
              <p:nvPr/>
            </p:nvSpPr>
            <p:spPr>
              <a:xfrm>
                <a:off x="0" y="0"/>
                <a:ext cx="9946386" cy="13605763"/>
              </a:xfrm>
              <a:custGeom>
                <a:avLst/>
                <a:gdLst/>
                <a:ahLst/>
                <a:cxnLst/>
                <a:rect l="l" t="t" r="r" b="b"/>
                <a:pathLst>
                  <a:path w="9946386" h="13605763">
                    <a:moveTo>
                      <a:pt x="9327007" y="0"/>
                    </a:moveTo>
                    <a:lnTo>
                      <a:pt x="0" y="1340993"/>
                    </a:lnTo>
                    <a:lnTo>
                      <a:pt x="2675001" y="13605763"/>
                    </a:lnTo>
                    <a:lnTo>
                      <a:pt x="9946386" y="13494511"/>
                    </a:lnTo>
                    <a:lnTo>
                      <a:pt x="9327007" y="0"/>
                    </a:lnTo>
                    <a:close/>
                  </a:path>
                </a:pathLst>
              </a:custGeom>
              <a:blipFill>
                <a:blip r:embed="rId4" cstate="print"/>
                <a:stretch>
                  <a:fillRect l="-18395" r="-18395"/>
                </a:stretch>
              </a:blipFill>
            </p:spPr>
          </p:sp>
        </p:grpSp>
        <p:sp>
          <p:nvSpPr>
            <p:cNvPr id="16" name="Freeform 16"/>
            <p:cNvSpPr/>
            <p:nvPr/>
          </p:nvSpPr>
          <p:spPr>
            <a:xfrm>
              <a:off x="1579501" y="1973688"/>
              <a:ext cx="864938" cy="267410"/>
            </a:xfrm>
            <a:custGeom>
              <a:avLst/>
              <a:gdLst/>
              <a:ahLst/>
              <a:cxnLst/>
              <a:rect l="l" t="t" r="r" b="b"/>
              <a:pathLst>
                <a:path w="864938" h="267410">
                  <a:moveTo>
                    <a:pt x="0" y="0"/>
                  </a:moveTo>
                  <a:lnTo>
                    <a:pt x="864938" y="0"/>
                  </a:lnTo>
                  <a:lnTo>
                    <a:pt x="864938" y="267410"/>
                  </a:lnTo>
                  <a:lnTo>
                    <a:pt x="0" y="267410"/>
                  </a:lnTo>
                  <a:lnTo>
                    <a:pt x="0" y="0"/>
                  </a:lnTo>
                  <a:close/>
                </a:path>
              </a:pathLst>
            </a:custGeom>
            <a:blipFill>
              <a:blip r:embed="rId5" cstate="print"/>
              <a:stretch>
                <a:fillRect/>
              </a:stretch>
            </a:blipFill>
          </p:spPr>
        </p:sp>
        <p:sp>
          <p:nvSpPr>
            <p:cNvPr id="17" name="TextBox 17"/>
            <p:cNvSpPr txBox="1"/>
            <p:nvPr/>
          </p:nvSpPr>
          <p:spPr>
            <a:xfrm>
              <a:off x="186202" y="230869"/>
              <a:ext cx="866632" cy="129467"/>
            </a:xfrm>
            <a:prstGeom prst="rect">
              <a:avLst/>
            </a:prstGeom>
          </p:spPr>
          <p:txBody>
            <a:bodyPr lIns="0" tIns="0" rIns="0" bIns="0" rtlCol="0" anchor="t">
              <a:spAutoFit/>
            </a:bodyPr>
            <a:lstStyle/>
            <a:p>
              <a:pPr algn="ctr">
                <a:lnSpc>
                  <a:spcPts val="685"/>
                </a:lnSpc>
              </a:pPr>
              <a:endParaRPr/>
            </a:p>
          </p:txBody>
        </p:sp>
        <p:sp>
          <p:nvSpPr>
            <p:cNvPr id="18" name="TextBox 18"/>
            <p:cNvSpPr txBox="1"/>
            <p:nvPr/>
          </p:nvSpPr>
          <p:spPr>
            <a:xfrm>
              <a:off x="312498" y="9525"/>
              <a:ext cx="3121713" cy="353896"/>
            </a:xfrm>
            <a:prstGeom prst="rect">
              <a:avLst/>
            </a:prstGeom>
          </p:spPr>
          <p:txBody>
            <a:bodyPr lIns="0" tIns="0" rIns="0" bIns="0" rtlCol="0" anchor="t">
              <a:spAutoFit/>
            </a:bodyPr>
            <a:lstStyle/>
            <a:p>
              <a:pPr algn="ctr">
                <a:lnSpc>
                  <a:spcPts val="1909"/>
                </a:lnSpc>
              </a:pPr>
              <a:endParaRPr/>
            </a:p>
          </p:txBody>
        </p:sp>
        <p:sp>
          <p:nvSpPr>
            <p:cNvPr id="19" name="TextBox 19"/>
            <p:cNvSpPr txBox="1"/>
            <p:nvPr/>
          </p:nvSpPr>
          <p:spPr>
            <a:xfrm>
              <a:off x="250893" y="1533683"/>
              <a:ext cx="2193546" cy="280888"/>
            </a:xfrm>
            <a:prstGeom prst="rect">
              <a:avLst/>
            </a:prstGeom>
          </p:spPr>
          <p:txBody>
            <a:bodyPr lIns="0" tIns="0" rIns="0" bIns="0" rtlCol="0" anchor="t">
              <a:spAutoFit/>
            </a:bodyPr>
            <a:lstStyle/>
            <a:p>
              <a:pPr algn="just">
                <a:lnSpc>
                  <a:spcPts val="1665"/>
                </a:lnSpc>
              </a:pPr>
              <a:r>
                <a:rPr lang="en-US" sz="1387" b="1">
                  <a:solidFill>
                    <a:srgbClr val="FFFFFF"/>
                  </a:solidFill>
                  <a:latin typeface="Montserrat Bold"/>
                  <a:ea typeface="Montserrat Bold"/>
                  <a:cs typeface="Montserrat Bold"/>
                  <a:sym typeface="Montserrat Bold"/>
                </a:rPr>
                <a:t>Dr Sachin Saxena</a:t>
              </a:r>
            </a:p>
          </p:txBody>
        </p:sp>
        <p:sp>
          <p:nvSpPr>
            <p:cNvPr id="20" name="TextBox 20"/>
            <p:cNvSpPr txBox="1"/>
            <p:nvPr/>
          </p:nvSpPr>
          <p:spPr>
            <a:xfrm>
              <a:off x="337262" y="1977337"/>
              <a:ext cx="1194852" cy="263760"/>
            </a:xfrm>
            <a:prstGeom prst="rect">
              <a:avLst/>
            </a:prstGeom>
          </p:spPr>
          <p:txBody>
            <a:bodyPr lIns="0" tIns="0" rIns="0" bIns="0" rtlCol="0" anchor="t">
              <a:spAutoFit/>
            </a:bodyPr>
            <a:lstStyle/>
            <a:p>
              <a:pPr algn="just">
                <a:lnSpc>
                  <a:spcPts val="1563"/>
                </a:lnSpc>
              </a:pPr>
              <a:r>
                <a:rPr lang="en-US" sz="1303" b="1">
                  <a:solidFill>
                    <a:srgbClr val="000000"/>
                  </a:solidFill>
                  <a:latin typeface="Montserrat Bold"/>
                  <a:ea typeface="Montserrat Bold"/>
                  <a:cs typeface="Montserrat Bold"/>
                  <a:sym typeface="Montserrat Bold"/>
                </a:rPr>
                <a:t>Follow on</a:t>
              </a:r>
            </a:p>
          </p:txBody>
        </p:sp>
      </p:grpSp>
      <p:sp>
        <p:nvSpPr>
          <p:cNvPr id="21" name="Freeform 21"/>
          <p:cNvSpPr/>
          <p:nvPr/>
        </p:nvSpPr>
        <p:spPr>
          <a:xfrm>
            <a:off x="16134948" y="66675"/>
            <a:ext cx="2153052" cy="1649776"/>
          </a:xfrm>
          <a:custGeom>
            <a:avLst/>
            <a:gdLst/>
            <a:ahLst/>
            <a:cxnLst/>
            <a:rect l="l" t="t" r="r" b="b"/>
            <a:pathLst>
              <a:path w="2153052" h="1649776">
                <a:moveTo>
                  <a:pt x="0" y="0"/>
                </a:moveTo>
                <a:lnTo>
                  <a:pt x="2153052" y="0"/>
                </a:lnTo>
                <a:lnTo>
                  <a:pt x="2153052" y="1649776"/>
                </a:lnTo>
                <a:lnTo>
                  <a:pt x="0" y="164977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22" name="Freeform 22"/>
          <p:cNvSpPr/>
          <p:nvPr/>
        </p:nvSpPr>
        <p:spPr>
          <a:xfrm>
            <a:off x="2800819" y="1338005"/>
            <a:ext cx="12686362" cy="7136079"/>
          </a:xfrm>
          <a:custGeom>
            <a:avLst/>
            <a:gdLst/>
            <a:ahLst/>
            <a:cxnLst/>
            <a:rect l="l" t="t" r="r" b="b"/>
            <a:pathLst>
              <a:path w="12686362" h="7136079">
                <a:moveTo>
                  <a:pt x="0" y="0"/>
                </a:moveTo>
                <a:lnTo>
                  <a:pt x="12686362" y="0"/>
                </a:lnTo>
                <a:lnTo>
                  <a:pt x="12686362" y="7136079"/>
                </a:lnTo>
                <a:lnTo>
                  <a:pt x="0" y="7136079"/>
                </a:lnTo>
                <a:lnTo>
                  <a:pt x="0" y="0"/>
                </a:lnTo>
                <a:close/>
              </a:path>
            </a:pathLst>
          </a:custGeom>
          <a:blipFill>
            <a:blip r:embed="rId8"/>
            <a:stretch>
              <a:fillRect/>
            </a:stretch>
          </a:blipFill>
        </p:spPr>
      </p:sp>
      <p:sp>
        <p:nvSpPr>
          <p:cNvPr id="23" name="TextBox 23"/>
          <p:cNvSpPr txBox="1"/>
          <p:nvPr/>
        </p:nvSpPr>
        <p:spPr>
          <a:xfrm>
            <a:off x="8158067" y="304187"/>
            <a:ext cx="3809952" cy="587376"/>
          </a:xfrm>
          <a:prstGeom prst="rect">
            <a:avLst/>
          </a:prstGeom>
        </p:spPr>
        <p:txBody>
          <a:bodyPr lIns="0" tIns="0" rIns="0" bIns="0" rtlCol="0" anchor="t">
            <a:spAutoFit/>
          </a:bodyPr>
          <a:lstStyle/>
          <a:p>
            <a:pPr algn="l">
              <a:lnSpc>
                <a:spcPts val="4899"/>
              </a:lnSpc>
            </a:pPr>
            <a:r>
              <a:rPr lang="en-US" sz="3499">
                <a:solidFill>
                  <a:srgbClr val="81B65D"/>
                </a:solidFill>
                <a:latin typeface="Frankfurter Medium"/>
                <a:ea typeface="Frankfurter Medium"/>
                <a:cs typeface="Frankfurter Medium"/>
                <a:sym typeface="Frankfurter Medium"/>
              </a:rPr>
              <a:t>Vacuum Comman</a:t>
            </a:r>
            <a:r>
              <a:rPr lang="en-US" sz="3499" b="1">
                <a:solidFill>
                  <a:srgbClr val="81B65D"/>
                </a:solidFill>
                <a:latin typeface="Frankfurter Medium"/>
                <a:ea typeface="Frankfurter Medium"/>
                <a:cs typeface="Frankfurter Medium"/>
                <a:sym typeface="Frankfurter Medium"/>
              </a:rPr>
              <a:t>d</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8474084"/>
            <a:ext cx="4901351" cy="784216"/>
          </a:xfrm>
          <a:custGeom>
            <a:avLst/>
            <a:gdLst/>
            <a:ahLst/>
            <a:cxnLst/>
            <a:rect l="l" t="t" r="r" b="b"/>
            <a:pathLst>
              <a:path w="4901351" h="784216">
                <a:moveTo>
                  <a:pt x="0" y="0"/>
                </a:moveTo>
                <a:lnTo>
                  <a:pt x="4901351" y="0"/>
                </a:lnTo>
                <a:lnTo>
                  <a:pt x="4901351" y="784216"/>
                </a:lnTo>
                <a:lnTo>
                  <a:pt x="0" y="784216"/>
                </a:lnTo>
                <a:lnTo>
                  <a:pt x="0" y="0"/>
                </a:lnTo>
                <a:close/>
              </a:path>
            </a:pathLst>
          </a:custGeom>
          <a:blipFill>
            <a:blip r:embed="rId2" cstate="print">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5836634" y="8474084"/>
            <a:ext cx="12451366" cy="784216"/>
            <a:chOff x="0" y="0"/>
            <a:chExt cx="3279372" cy="206543"/>
          </a:xfrm>
        </p:grpSpPr>
        <p:sp>
          <p:nvSpPr>
            <p:cNvPr id="4" name="Freeform 4"/>
            <p:cNvSpPr/>
            <p:nvPr/>
          </p:nvSpPr>
          <p:spPr>
            <a:xfrm>
              <a:off x="0" y="0"/>
              <a:ext cx="3279372" cy="206543"/>
            </a:xfrm>
            <a:custGeom>
              <a:avLst/>
              <a:gdLst/>
              <a:ahLst/>
              <a:cxnLst/>
              <a:rect l="l" t="t" r="r" b="b"/>
              <a:pathLst>
                <a:path w="3279372" h="206543">
                  <a:moveTo>
                    <a:pt x="0" y="0"/>
                  </a:moveTo>
                  <a:lnTo>
                    <a:pt x="3279372" y="0"/>
                  </a:lnTo>
                  <a:lnTo>
                    <a:pt x="3279372" y="206543"/>
                  </a:lnTo>
                  <a:lnTo>
                    <a:pt x="0" y="206543"/>
                  </a:lnTo>
                  <a:close/>
                </a:path>
              </a:pathLst>
            </a:custGeom>
            <a:solidFill>
              <a:srgbClr val="8CB7E2"/>
            </a:solidFill>
          </p:spPr>
        </p:sp>
        <p:sp>
          <p:nvSpPr>
            <p:cNvPr id="5" name="TextBox 5"/>
            <p:cNvSpPr txBox="1"/>
            <p:nvPr/>
          </p:nvSpPr>
          <p:spPr>
            <a:xfrm>
              <a:off x="0" y="-38100"/>
              <a:ext cx="3279372" cy="244643"/>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0" y="-1441608"/>
            <a:ext cx="4267949" cy="3016567"/>
            <a:chOff x="0" y="0"/>
            <a:chExt cx="5690599" cy="4022089"/>
          </a:xfrm>
        </p:grpSpPr>
        <p:grpSp>
          <p:nvGrpSpPr>
            <p:cNvPr id="7" name="Group 7"/>
            <p:cNvGrpSpPr/>
            <p:nvPr/>
          </p:nvGrpSpPr>
          <p:grpSpPr>
            <a:xfrm>
              <a:off x="0" y="2863668"/>
              <a:ext cx="5690599" cy="771803"/>
              <a:chOff x="0" y="0"/>
              <a:chExt cx="3832106" cy="519740"/>
            </a:xfrm>
          </p:grpSpPr>
          <p:sp>
            <p:nvSpPr>
              <p:cNvPr id="8" name="Freeform 8"/>
              <p:cNvSpPr/>
              <p:nvPr/>
            </p:nvSpPr>
            <p:spPr>
              <a:xfrm>
                <a:off x="0" y="0"/>
                <a:ext cx="3832106" cy="519740"/>
              </a:xfrm>
              <a:custGeom>
                <a:avLst/>
                <a:gdLst/>
                <a:ahLst/>
                <a:cxnLst/>
                <a:rect l="l" t="t" r="r" b="b"/>
                <a:pathLst>
                  <a:path w="3832106" h="519740">
                    <a:moveTo>
                      <a:pt x="0" y="0"/>
                    </a:moveTo>
                    <a:lnTo>
                      <a:pt x="3832106" y="0"/>
                    </a:lnTo>
                    <a:lnTo>
                      <a:pt x="3832106" y="519740"/>
                    </a:lnTo>
                    <a:lnTo>
                      <a:pt x="0" y="519740"/>
                    </a:lnTo>
                    <a:close/>
                  </a:path>
                </a:pathLst>
              </a:custGeom>
              <a:solidFill>
                <a:srgbClr val="FFFFFF"/>
              </a:solidFill>
            </p:spPr>
          </p:sp>
          <p:sp>
            <p:nvSpPr>
              <p:cNvPr id="9" name="TextBox 9"/>
              <p:cNvSpPr txBox="1"/>
              <p:nvPr/>
            </p:nvSpPr>
            <p:spPr>
              <a:xfrm>
                <a:off x="0" y="0"/>
                <a:ext cx="3832106" cy="519740"/>
              </a:xfrm>
              <a:prstGeom prst="rect">
                <a:avLst/>
              </a:prstGeom>
            </p:spPr>
            <p:txBody>
              <a:bodyPr lIns="50800" tIns="50800" rIns="50800" bIns="50800" rtlCol="0" anchor="ctr"/>
              <a:lstStyle/>
              <a:p>
                <a:pPr algn="ctr">
                  <a:lnSpc>
                    <a:spcPts val="2456"/>
                  </a:lnSpc>
                </a:pPr>
                <a:endParaRPr/>
              </a:p>
            </p:txBody>
          </p:sp>
        </p:grpSp>
        <p:grpSp>
          <p:nvGrpSpPr>
            <p:cNvPr id="10" name="Group 10"/>
            <p:cNvGrpSpPr>
              <a:grpSpLocks noChangeAspect="1"/>
            </p:cNvGrpSpPr>
            <p:nvPr/>
          </p:nvGrpSpPr>
          <p:grpSpPr>
            <a:xfrm>
              <a:off x="4086026" y="2187851"/>
              <a:ext cx="1033907" cy="1592400"/>
              <a:chOff x="0" y="0"/>
              <a:chExt cx="6887388" cy="10607802"/>
            </a:xfrm>
          </p:grpSpPr>
          <p:sp>
            <p:nvSpPr>
              <p:cNvPr id="11" name="Freeform 11"/>
              <p:cNvSpPr/>
              <p:nvPr/>
            </p:nvSpPr>
            <p:spPr>
              <a:xfrm>
                <a:off x="0" y="0"/>
                <a:ext cx="6887337" cy="10607802"/>
              </a:xfrm>
              <a:custGeom>
                <a:avLst/>
                <a:gdLst/>
                <a:ahLst/>
                <a:cxnLst/>
                <a:rect l="l" t="t" r="r" b="b"/>
                <a:pathLst>
                  <a:path w="6887337" h="10607802">
                    <a:moveTo>
                      <a:pt x="285877" y="2921"/>
                    </a:moveTo>
                    <a:lnTo>
                      <a:pt x="6887337" y="627634"/>
                    </a:lnTo>
                    <a:lnTo>
                      <a:pt x="5016500" y="10607802"/>
                    </a:lnTo>
                    <a:lnTo>
                      <a:pt x="0" y="9431528"/>
                    </a:lnTo>
                    <a:lnTo>
                      <a:pt x="255143" y="0"/>
                    </a:lnTo>
                    <a:lnTo>
                      <a:pt x="286004" y="2921"/>
                    </a:lnTo>
                    <a:moveTo>
                      <a:pt x="280543" y="60579"/>
                    </a:moveTo>
                    <a:lnTo>
                      <a:pt x="283210" y="31750"/>
                    </a:lnTo>
                    <a:lnTo>
                      <a:pt x="312166" y="32512"/>
                    </a:lnTo>
                    <a:lnTo>
                      <a:pt x="58547" y="9409430"/>
                    </a:lnTo>
                    <a:lnTo>
                      <a:pt x="29591" y="9408668"/>
                    </a:lnTo>
                    <a:lnTo>
                      <a:pt x="36195" y="9380475"/>
                    </a:lnTo>
                    <a:lnTo>
                      <a:pt x="5000244" y="10544556"/>
                    </a:lnTo>
                    <a:lnTo>
                      <a:pt x="4993640" y="10572750"/>
                    </a:lnTo>
                    <a:lnTo>
                      <a:pt x="4965192" y="10567416"/>
                    </a:lnTo>
                    <a:lnTo>
                      <a:pt x="6824726" y="648208"/>
                    </a:lnTo>
                    <a:lnTo>
                      <a:pt x="6853174" y="653542"/>
                    </a:lnTo>
                    <a:lnTo>
                      <a:pt x="6850507" y="682371"/>
                    </a:lnTo>
                    <a:lnTo>
                      <a:pt x="280416" y="60579"/>
                    </a:lnTo>
                    <a:close/>
                  </a:path>
                </a:pathLst>
              </a:custGeom>
              <a:solidFill>
                <a:srgbClr val="FEA106"/>
              </a:solidFill>
            </p:spPr>
          </p:sp>
        </p:grpSp>
        <p:grpSp>
          <p:nvGrpSpPr>
            <p:cNvPr id="12" name="Group 12"/>
            <p:cNvGrpSpPr>
              <a:grpSpLocks noChangeAspect="1"/>
            </p:cNvGrpSpPr>
            <p:nvPr/>
          </p:nvGrpSpPr>
          <p:grpSpPr>
            <a:xfrm>
              <a:off x="3933206" y="2286560"/>
              <a:ext cx="1084288" cy="1735529"/>
              <a:chOff x="0" y="0"/>
              <a:chExt cx="6606921" cy="10575138"/>
            </a:xfrm>
          </p:grpSpPr>
          <p:sp>
            <p:nvSpPr>
              <p:cNvPr id="13" name="Freeform 13"/>
              <p:cNvSpPr/>
              <p:nvPr/>
            </p:nvSpPr>
            <p:spPr>
              <a:xfrm>
                <a:off x="0" y="0"/>
                <a:ext cx="6606921" cy="10575163"/>
              </a:xfrm>
              <a:custGeom>
                <a:avLst/>
                <a:gdLst/>
                <a:ahLst/>
                <a:cxnLst/>
                <a:rect l="l" t="t" r="r" b="b"/>
                <a:pathLst>
                  <a:path w="6606921" h="10575163">
                    <a:moveTo>
                      <a:pt x="5461" y="0"/>
                    </a:moveTo>
                    <a:lnTo>
                      <a:pt x="6606921" y="624713"/>
                    </a:lnTo>
                    <a:lnTo>
                      <a:pt x="4741672" y="10575163"/>
                    </a:lnTo>
                    <a:lnTo>
                      <a:pt x="4684776" y="10564495"/>
                    </a:lnTo>
                    <a:lnTo>
                      <a:pt x="6544183" y="645287"/>
                    </a:lnTo>
                    <a:lnTo>
                      <a:pt x="6572631" y="650621"/>
                    </a:lnTo>
                    <a:lnTo>
                      <a:pt x="6569963" y="679450"/>
                    </a:lnTo>
                    <a:lnTo>
                      <a:pt x="0" y="57658"/>
                    </a:lnTo>
                    <a:close/>
                  </a:path>
                </a:pathLst>
              </a:custGeom>
              <a:solidFill>
                <a:srgbClr val="FE5006"/>
              </a:solidFill>
            </p:spPr>
          </p:sp>
        </p:grpSp>
        <p:grpSp>
          <p:nvGrpSpPr>
            <p:cNvPr id="14" name="Group 14"/>
            <p:cNvGrpSpPr>
              <a:grpSpLocks noChangeAspect="1"/>
            </p:cNvGrpSpPr>
            <p:nvPr/>
          </p:nvGrpSpPr>
          <p:grpSpPr>
            <a:xfrm>
              <a:off x="3774985" y="2136779"/>
              <a:ext cx="1238784" cy="1694544"/>
              <a:chOff x="0" y="0"/>
              <a:chExt cx="9946386" cy="13605751"/>
            </a:xfrm>
          </p:grpSpPr>
          <p:sp>
            <p:nvSpPr>
              <p:cNvPr id="15" name="Freeform 15"/>
              <p:cNvSpPr/>
              <p:nvPr/>
            </p:nvSpPr>
            <p:spPr>
              <a:xfrm>
                <a:off x="0" y="0"/>
                <a:ext cx="9946386" cy="13605763"/>
              </a:xfrm>
              <a:custGeom>
                <a:avLst/>
                <a:gdLst/>
                <a:ahLst/>
                <a:cxnLst/>
                <a:rect l="l" t="t" r="r" b="b"/>
                <a:pathLst>
                  <a:path w="9946386" h="13605763">
                    <a:moveTo>
                      <a:pt x="9327007" y="0"/>
                    </a:moveTo>
                    <a:lnTo>
                      <a:pt x="0" y="1340993"/>
                    </a:lnTo>
                    <a:lnTo>
                      <a:pt x="2675001" y="13605763"/>
                    </a:lnTo>
                    <a:lnTo>
                      <a:pt x="9946386" y="13494511"/>
                    </a:lnTo>
                    <a:lnTo>
                      <a:pt x="9327007" y="0"/>
                    </a:lnTo>
                    <a:close/>
                  </a:path>
                </a:pathLst>
              </a:custGeom>
              <a:blipFill>
                <a:blip r:embed="rId4" cstate="print"/>
                <a:stretch>
                  <a:fillRect l="-18395" r="-18395"/>
                </a:stretch>
              </a:blipFill>
            </p:spPr>
          </p:sp>
        </p:grpSp>
        <p:sp>
          <p:nvSpPr>
            <p:cNvPr id="16" name="Freeform 16"/>
            <p:cNvSpPr/>
            <p:nvPr/>
          </p:nvSpPr>
          <p:spPr>
            <a:xfrm>
              <a:off x="2439248" y="3047996"/>
              <a:ext cx="1335737" cy="412965"/>
            </a:xfrm>
            <a:custGeom>
              <a:avLst/>
              <a:gdLst/>
              <a:ahLst/>
              <a:cxnLst/>
              <a:rect l="l" t="t" r="r" b="b"/>
              <a:pathLst>
                <a:path w="1335737" h="412965">
                  <a:moveTo>
                    <a:pt x="0" y="0"/>
                  </a:moveTo>
                  <a:lnTo>
                    <a:pt x="1335737" y="0"/>
                  </a:lnTo>
                  <a:lnTo>
                    <a:pt x="1335737" y="412966"/>
                  </a:lnTo>
                  <a:lnTo>
                    <a:pt x="0" y="412966"/>
                  </a:lnTo>
                  <a:lnTo>
                    <a:pt x="0" y="0"/>
                  </a:lnTo>
                  <a:close/>
                </a:path>
              </a:pathLst>
            </a:custGeom>
            <a:blipFill>
              <a:blip r:embed="rId5" cstate="print"/>
              <a:stretch>
                <a:fillRect/>
              </a:stretch>
            </a:blipFill>
          </p:spPr>
        </p:sp>
        <p:sp>
          <p:nvSpPr>
            <p:cNvPr id="17" name="TextBox 17"/>
            <p:cNvSpPr txBox="1"/>
            <p:nvPr/>
          </p:nvSpPr>
          <p:spPr>
            <a:xfrm>
              <a:off x="287555" y="360875"/>
              <a:ext cx="1338353" cy="195597"/>
            </a:xfrm>
            <a:prstGeom prst="rect">
              <a:avLst/>
            </a:prstGeom>
          </p:spPr>
          <p:txBody>
            <a:bodyPr lIns="0" tIns="0" rIns="0" bIns="0" rtlCol="0" anchor="t">
              <a:spAutoFit/>
            </a:bodyPr>
            <a:lstStyle/>
            <a:p>
              <a:pPr algn="ctr">
                <a:lnSpc>
                  <a:spcPts val="1058"/>
                </a:lnSpc>
              </a:pPr>
              <a:endParaRPr/>
            </a:p>
          </p:txBody>
        </p:sp>
        <p:sp>
          <p:nvSpPr>
            <p:cNvPr id="18" name="TextBox 18"/>
            <p:cNvSpPr txBox="1"/>
            <p:nvPr/>
          </p:nvSpPr>
          <p:spPr>
            <a:xfrm>
              <a:off x="482596" y="38100"/>
              <a:ext cx="4820910" cy="523137"/>
            </a:xfrm>
            <a:prstGeom prst="rect">
              <a:avLst/>
            </a:prstGeom>
          </p:spPr>
          <p:txBody>
            <a:bodyPr lIns="0" tIns="0" rIns="0" bIns="0" rtlCol="0" anchor="t">
              <a:spAutoFit/>
            </a:bodyPr>
            <a:lstStyle/>
            <a:p>
              <a:pPr algn="ctr">
                <a:lnSpc>
                  <a:spcPts val="2948"/>
                </a:lnSpc>
              </a:pPr>
              <a:endParaRPr/>
            </a:p>
          </p:txBody>
        </p:sp>
        <p:sp>
          <p:nvSpPr>
            <p:cNvPr id="19" name="TextBox 19"/>
            <p:cNvSpPr txBox="1"/>
            <p:nvPr/>
          </p:nvSpPr>
          <p:spPr>
            <a:xfrm>
              <a:off x="387457" y="2368490"/>
              <a:ext cx="3387527" cy="433780"/>
            </a:xfrm>
            <a:prstGeom prst="rect">
              <a:avLst/>
            </a:prstGeom>
          </p:spPr>
          <p:txBody>
            <a:bodyPr lIns="0" tIns="0" rIns="0" bIns="0" rtlCol="0" anchor="t">
              <a:spAutoFit/>
            </a:bodyPr>
            <a:lstStyle/>
            <a:p>
              <a:pPr algn="just">
                <a:lnSpc>
                  <a:spcPts val="2571"/>
                </a:lnSpc>
              </a:pPr>
              <a:r>
                <a:rPr lang="en-US" sz="2143" b="1">
                  <a:solidFill>
                    <a:srgbClr val="FFFFFF"/>
                  </a:solidFill>
                  <a:latin typeface="Montserrat Bold"/>
                  <a:ea typeface="Montserrat Bold"/>
                  <a:cs typeface="Montserrat Bold"/>
                  <a:sym typeface="Montserrat Bold"/>
                </a:rPr>
                <a:t>Dr Sachin Saxena</a:t>
              </a:r>
            </a:p>
          </p:txBody>
        </p:sp>
        <p:sp>
          <p:nvSpPr>
            <p:cNvPr id="20" name="TextBox 20"/>
            <p:cNvSpPr txBox="1"/>
            <p:nvPr/>
          </p:nvSpPr>
          <p:spPr>
            <a:xfrm>
              <a:off x="520840" y="3053633"/>
              <a:ext cx="1845229" cy="407329"/>
            </a:xfrm>
            <a:prstGeom prst="rect">
              <a:avLst/>
            </a:prstGeom>
          </p:spPr>
          <p:txBody>
            <a:bodyPr lIns="0" tIns="0" rIns="0" bIns="0" rtlCol="0" anchor="t">
              <a:spAutoFit/>
            </a:bodyPr>
            <a:lstStyle/>
            <a:p>
              <a:pPr algn="just">
                <a:lnSpc>
                  <a:spcPts val="2414"/>
                </a:lnSpc>
              </a:pPr>
              <a:r>
                <a:rPr lang="en-US" sz="2012" b="1">
                  <a:solidFill>
                    <a:srgbClr val="000000"/>
                  </a:solidFill>
                  <a:latin typeface="Montserrat Bold"/>
                  <a:ea typeface="Montserrat Bold"/>
                  <a:cs typeface="Montserrat Bold"/>
                  <a:sym typeface="Montserrat Bold"/>
                </a:rPr>
                <a:t>Follow on</a:t>
              </a:r>
            </a:p>
          </p:txBody>
        </p:sp>
      </p:grpSp>
      <p:sp>
        <p:nvSpPr>
          <p:cNvPr id="21" name="Freeform 21"/>
          <p:cNvSpPr/>
          <p:nvPr/>
        </p:nvSpPr>
        <p:spPr>
          <a:xfrm>
            <a:off x="16134948" y="66675"/>
            <a:ext cx="2153052" cy="1649776"/>
          </a:xfrm>
          <a:custGeom>
            <a:avLst/>
            <a:gdLst/>
            <a:ahLst/>
            <a:cxnLst/>
            <a:rect l="l" t="t" r="r" b="b"/>
            <a:pathLst>
              <a:path w="2153052" h="1649776">
                <a:moveTo>
                  <a:pt x="0" y="0"/>
                </a:moveTo>
                <a:lnTo>
                  <a:pt x="2153052" y="0"/>
                </a:lnTo>
                <a:lnTo>
                  <a:pt x="2153052" y="1649776"/>
                </a:lnTo>
                <a:lnTo>
                  <a:pt x="0" y="164977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22" name="Freeform 22"/>
          <p:cNvSpPr/>
          <p:nvPr/>
        </p:nvSpPr>
        <p:spPr>
          <a:xfrm>
            <a:off x="9144000" y="2184801"/>
            <a:ext cx="8769767" cy="5820933"/>
          </a:xfrm>
          <a:custGeom>
            <a:avLst/>
            <a:gdLst/>
            <a:ahLst/>
            <a:cxnLst/>
            <a:rect l="l" t="t" r="r" b="b"/>
            <a:pathLst>
              <a:path w="8769767" h="5820933">
                <a:moveTo>
                  <a:pt x="0" y="0"/>
                </a:moveTo>
                <a:lnTo>
                  <a:pt x="8769767" y="0"/>
                </a:lnTo>
                <a:lnTo>
                  <a:pt x="8769767" y="5820933"/>
                </a:lnTo>
                <a:lnTo>
                  <a:pt x="0" y="5820933"/>
                </a:lnTo>
                <a:lnTo>
                  <a:pt x="0" y="0"/>
                </a:lnTo>
                <a:close/>
              </a:path>
            </a:pathLst>
          </a:custGeom>
          <a:blipFill>
            <a:blip r:embed="rId8"/>
            <a:stretch>
              <a:fillRect/>
            </a:stretch>
          </a:blipFill>
        </p:spPr>
      </p:sp>
      <p:sp>
        <p:nvSpPr>
          <p:cNvPr id="23" name="TextBox 23"/>
          <p:cNvSpPr txBox="1"/>
          <p:nvPr/>
        </p:nvSpPr>
        <p:spPr>
          <a:xfrm>
            <a:off x="457997" y="1795389"/>
            <a:ext cx="3809952" cy="587376"/>
          </a:xfrm>
          <a:prstGeom prst="rect">
            <a:avLst/>
          </a:prstGeom>
        </p:spPr>
        <p:txBody>
          <a:bodyPr lIns="0" tIns="0" rIns="0" bIns="0" rtlCol="0" anchor="t">
            <a:spAutoFit/>
          </a:bodyPr>
          <a:lstStyle/>
          <a:p>
            <a:pPr algn="l">
              <a:lnSpc>
                <a:spcPts val="4899"/>
              </a:lnSpc>
            </a:pPr>
            <a:r>
              <a:rPr lang="en-US" sz="3499">
                <a:solidFill>
                  <a:srgbClr val="81B65D"/>
                </a:solidFill>
                <a:latin typeface="Frankfurter Medium"/>
                <a:ea typeface="Frankfurter Medium"/>
                <a:cs typeface="Frankfurter Medium"/>
                <a:sym typeface="Frankfurter Medium"/>
              </a:rPr>
              <a:t>Vacuum Comman</a:t>
            </a:r>
            <a:r>
              <a:rPr lang="en-US" sz="3499" b="1">
                <a:solidFill>
                  <a:srgbClr val="81B65D"/>
                </a:solidFill>
                <a:latin typeface="Frankfurter Medium"/>
                <a:ea typeface="Frankfurter Medium"/>
                <a:cs typeface="Frankfurter Medium"/>
                <a:sym typeface="Frankfurter Medium"/>
              </a:rPr>
              <a:t>d</a:t>
            </a:r>
          </a:p>
        </p:txBody>
      </p:sp>
      <p:sp>
        <p:nvSpPr>
          <p:cNvPr id="24" name="TextBox 24"/>
          <p:cNvSpPr txBox="1"/>
          <p:nvPr/>
        </p:nvSpPr>
        <p:spPr>
          <a:xfrm>
            <a:off x="602561" y="3148146"/>
            <a:ext cx="7425197" cy="3181351"/>
          </a:xfrm>
          <a:prstGeom prst="rect">
            <a:avLst/>
          </a:prstGeom>
        </p:spPr>
        <p:txBody>
          <a:bodyPr lIns="0" tIns="0" rIns="0" bIns="0" rtlCol="0" anchor="t">
            <a:spAutoFit/>
          </a:bodyPr>
          <a:lstStyle/>
          <a:p>
            <a:pPr marL="647695" lvl="1" indent="-323848" algn="l">
              <a:lnSpc>
                <a:spcPts val="4199"/>
              </a:lnSpc>
              <a:buFont typeface="Arial"/>
              <a:buChar char="•"/>
            </a:pPr>
            <a:r>
              <a:rPr lang="en-US" sz="2999" b="1">
                <a:solidFill>
                  <a:srgbClr val="FF914D"/>
                </a:solidFill>
                <a:latin typeface="Univers Condensed Bold"/>
                <a:ea typeface="Univers Condensed Bold"/>
                <a:cs typeface="Univers Condensed Bold"/>
                <a:sym typeface="Univers Condensed Bold"/>
              </a:rPr>
              <a:t>Running the VACUUM command on a Delta table deletes the unused data files older than a specified data retention period. As a result, you lose the ability to time travel back to any version older than that retention threshold.</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786822" y="-6225294"/>
            <a:ext cx="18325403" cy="8059127"/>
            <a:chOff x="0" y="0"/>
            <a:chExt cx="958022" cy="421318"/>
          </a:xfrm>
        </p:grpSpPr>
        <p:sp>
          <p:nvSpPr>
            <p:cNvPr id="3" name="Freeform 3"/>
            <p:cNvSpPr/>
            <p:nvPr/>
          </p:nvSpPr>
          <p:spPr>
            <a:xfrm>
              <a:off x="0" y="0"/>
              <a:ext cx="958022" cy="421318"/>
            </a:xfrm>
            <a:custGeom>
              <a:avLst/>
              <a:gdLst/>
              <a:ahLst/>
              <a:cxnLst/>
              <a:rect l="l" t="t" r="r" b="b"/>
              <a:pathLst>
                <a:path w="958022" h="421318">
                  <a:moveTo>
                    <a:pt x="754822" y="0"/>
                  </a:moveTo>
                  <a:lnTo>
                    <a:pt x="0" y="0"/>
                  </a:lnTo>
                  <a:lnTo>
                    <a:pt x="203200" y="421318"/>
                  </a:lnTo>
                  <a:lnTo>
                    <a:pt x="958022" y="421318"/>
                  </a:lnTo>
                  <a:lnTo>
                    <a:pt x="754822" y="0"/>
                  </a:lnTo>
                  <a:close/>
                </a:path>
              </a:pathLst>
            </a:custGeom>
            <a:solidFill>
              <a:srgbClr val="315AA9"/>
            </a:solidFill>
          </p:spPr>
        </p:sp>
        <p:sp>
          <p:nvSpPr>
            <p:cNvPr id="4" name="TextBox 4"/>
            <p:cNvSpPr txBox="1"/>
            <p:nvPr/>
          </p:nvSpPr>
          <p:spPr>
            <a:xfrm>
              <a:off x="101600" y="-38100"/>
              <a:ext cx="754822" cy="45941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10800000">
            <a:off x="-6165234" y="8462955"/>
            <a:ext cx="18325403" cy="8059127"/>
            <a:chOff x="0" y="0"/>
            <a:chExt cx="958022" cy="421318"/>
          </a:xfrm>
        </p:grpSpPr>
        <p:sp>
          <p:nvSpPr>
            <p:cNvPr id="6" name="Freeform 6"/>
            <p:cNvSpPr/>
            <p:nvPr/>
          </p:nvSpPr>
          <p:spPr>
            <a:xfrm>
              <a:off x="0" y="0"/>
              <a:ext cx="958022" cy="421318"/>
            </a:xfrm>
            <a:custGeom>
              <a:avLst/>
              <a:gdLst/>
              <a:ahLst/>
              <a:cxnLst/>
              <a:rect l="l" t="t" r="r" b="b"/>
              <a:pathLst>
                <a:path w="958022" h="421318">
                  <a:moveTo>
                    <a:pt x="754822" y="0"/>
                  </a:moveTo>
                  <a:lnTo>
                    <a:pt x="0" y="0"/>
                  </a:lnTo>
                  <a:lnTo>
                    <a:pt x="203200" y="421318"/>
                  </a:lnTo>
                  <a:lnTo>
                    <a:pt x="958022" y="421318"/>
                  </a:lnTo>
                  <a:lnTo>
                    <a:pt x="754822" y="0"/>
                  </a:lnTo>
                  <a:close/>
                </a:path>
              </a:pathLst>
            </a:custGeom>
            <a:solidFill>
              <a:srgbClr val="315AA9"/>
            </a:solidFill>
          </p:spPr>
        </p:sp>
        <p:sp>
          <p:nvSpPr>
            <p:cNvPr id="7" name="TextBox 7"/>
            <p:cNvSpPr txBox="1"/>
            <p:nvPr/>
          </p:nvSpPr>
          <p:spPr>
            <a:xfrm>
              <a:off x="101600" y="-38100"/>
              <a:ext cx="754822" cy="45941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9709494" y="1049617"/>
            <a:ext cx="4901351" cy="784216"/>
          </a:xfrm>
          <a:custGeom>
            <a:avLst/>
            <a:gdLst/>
            <a:ahLst/>
            <a:cxnLst/>
            <a:rect l="l" t="t" r="r" b="b"/>
            <a:pathLst>
              <a:path w="4901351" h="784216">
                <a:moveTo>
                  <a:pt x="0" y="0"/>
                </a:moveTo>
                <a:lnTo>
                  <a:pt x="4901350" y="0"/>
                </a:lnTo>
                <a:lnTo>
                  <a:pt x="4901350" y="784216"/>
                </a:lnTo>
                <a:lnTo>
                  <a:pt x="0" y="784216"/>
                </a:lnTo>
                <a:lnTo>
                  <a:pt x="0" y="0"/>
                </a:lnTo>
                <a:close/>
              </a:path>
            </a:pathLst>
          </a:custGeom>
          <a:blipFill>
            <a:blip r:embed="rId2" cstate="print">
              <a:extLst>
                <a:ext uri="{96DAC541-7B7A-43D3-8B79-37D633B846F1}">
                  <asvg:svgBlip xmlns:asvg="http://schemas.microsoft.com/office/drawing/2016/SVG/main" xmlns="" r:embed="rId3"/>
                </a:ext>
              </a:extLst>
            </a:blip>
            <a:stretch>
              <a:fillRect/>
            </a:stretch>
          </a:blipFill>
        </p:spPr>
      </p:sp>
      <p:sp>
        <p:nvSpPr>
          <p:cNvPr id="9" name="Freeform 9"/>
          <p:cNvSpPr/>
          <p:nvPr/>
        </p:nvSpPr>
        <p:spPr>
          <a:xfrm rot="-10800000">
            <a:off x="4336146" y="8462955"/>
            <a:ext cx="4901351" cy="784216"/>
          </a:xfrm>
          <a:custGeom>
            <a:avLst/>
            <a:gdLst/>
            <a:ahLst/>
            <a:cxnLst/>
            <a:rect l="l" t="t" r="r" b="b"/>
            <a:pathLst>
              <a:path w="4901351" h="784216">
                <a:moveTo>
                  <a:pt x="0" y="0"/>
                </a:moveTo>
                <a:lnTo>
                  <a:pt x="4901351" y="0"/>
                </a:lnTo>
                <a:lnTo>
                  <a:pt x="4901351" y="784217"/>
                </a:lnTo>
                <a:lnTo>
                  <a:pt x="0" y="784217"/>
                </a:lnTo>
                <a:lnTo>
                  <a:pt x="0" y="0"/>
                </a:lnTo>
                <a:close/>
              </a:path>
            </a:pathLst>
          </a:custGeom>
          <a:blipFill>
            <a:blip r:embed="rId2" cstate="print">
              <a:extLst>
                <a:ext uri="{96DAC541-7B7A-43D3-8B79-37D633B846F1}">
                  <asvg:svgBlip xmlns:asvg="http://schemas.microsoft.com/office/drawing/2016/SVG/main" xmlns="" r:embed="rId3"/>
                </a:ext>
              </a:extLst>
            </a:blip>
            <a:stretch>
              <a:fillRect/>
            </a:stretch>
          </a:blipFill>
        </p:spPr>
      </p:sp>
      <p:grpSp>
        <p:nvGrpSpPr>
          <p:cNvPr id="10" name="Group 10"/>
          <p:cNvGrpSpPr/>
          <p:nvPr/>
        </p:nvGrpSpPr>
        <p:grpSpPr>
          <a:xfrm>
            <a:off x="9439298" y="-6386797"/>
            <a:ext cx="7929559" cy="8220630"/>
            <a:chOff x="0" y="0"/>
            <a:chExt cx="406400" cy="421318"/>
          </a:xfrm>
        </p:grpSpPr>
        <p:sp>
          <p:nvSpPr>
            <p:cNvPr id="11" name="Freeform 11"/>
            <p:cNvSpPr/>
            <p:nvPr/>
          </p:nvSpPr>
          <p:spPr>
            <a:xfrm>
              <a:off x="0" y="0"/>
              <a:ext cx="406400" cy="421318"/>
            </a:xfrm>
            <a:custGeom>
              <a:avLst/>
              <a:gdLst/>
              <a:ahLst/>
              <a:cxnLst/>
              <a:rect l="l" t="t" r="r" b="b"/>
              <a:pathLst>
                <a:path w="406400" h="421318">
                  <a:moveTo>
                    <a:pt x="203200" y="0"/>
                  </a:moveTo>
                  <a:lnTo>
                    <a:pt x="0" y="0"/>
                  </a:lnTo>
                  <a:lnTo>
                    <a:pt x="203200" y="421318"/>
                  </a:lnTo>
                  <a:lnTo>
                    <a:pt x="406400" y="421318"/>
                  </a:lnTo>
                  <a:lnTo>
                    <a:pt x="203200" y="0"/>
                  </a:lnTo>
                  <a:close/>
                </a:path>
              </a:pathLst>
            </a:custGeom>
            <a:solidFill>
              <a:srgbClr val="8CB7E2"/>
            </a:solidFill>
          </p:spPr>
        </p:sp>
        <p:sp>
          <p:nvSpPr>
            <p:cNvPr id="12" name="TextBox 12"/>
            <p:cNvSpPr txBox="1"/>
            <p:nvPr/>
          </p:nvSpPr>
          <p:spPr>
            <a:xfrm>
              <a:off x="101600" y="-38100"/>
              <a:ext cx="203200" cy="459418"/>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492090" y="0"/>
            <a:ext cx="10091293" cy="1756308"/>
            <a:chOff x="0" y="0"/>
            <a:chExt cx="2420784" cy="421318"/>
          </a:xfrm>
        </p:grpSpPr>
        <p:sp>
          <p:nvSpPr>
            <p:cNvPr id="14" name="Freeform 14"/>
            <p:cNvSpPr/>
            <p:nvPr/>
          </p:nvSpPr>
          <p:spPr>
            <a:xfrm>
              <a:off x="0" y="0"/>
              <a:ext cx="2420784" cy="421318"/>
            </a:xfrm>
            <a:custGeom>
              <a:avLst/>
              <a:gdLst/>
              <a:ahLst/>
              <a:cxnLst/>
              <a:rect l="l" t="t" r="r" b="b"/>
              <a:pathLst>
                <a:path w="2420784" h="421318">
                  <a:moveTo>
                    <a:pt x="2217584" y="0"/>
                  </a:moveTo>
                  <a:lnTo>
                    <a:pt x="0" y="0"/>
                  </a:lnTo>
                  <a:lnTo>
                    <a:pt x="203200" y="421318"/>
                  </a:lnTo>
                  <a:lnTo>
                    <a:pt x="2420784" y="421318"/>
                  </a:lnTo>
                  <a:lnTo>
                    <a:pt x="2217584" y="0"/>
                  </a:lnTo>
                  <a:close/>
                </a:path>
              </a:pathLst>
            </a:custGeom>
            <a:solidFill>
              <a:srgbClr val="315AA9"/>
            </a:solidFill>
          </p:spPr>
        </p:sp>
        <p:sp>
          <p:nvSpPr>
            <p:cNvPr id="15" name="TextBox 15"/>
            <p:cNvSpPr txBox="1"/>
            <p:nvPr/>
          </p:nvSpPr>
          <p:spPr>
            <a:xfrm>
              <a:off x="101600" y="-38100"/>
              <a:ext cx="2217584" cy="459418"/>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10022727" y="8530692"/>
            <a:ext cx="10091293" cy="1756308"/>
            <a:chOff x="0" y="0"/>
            <a:chExt cx="2420784" cy="421318"/>
          </a:xfrm>
        </p:grpSpPr>
        <p:sp>
          <p:nvSpPr>
            <p:cNvPr id="17" name="Freeform 17"/>
            <p:cNvSpPr/>
            <p:nvPr/>
          </p:nvSpPr>
          <p:spPr>
            <a:xfrm>
              <a:off x="0" y="0"/>
              <a:ext cx="2420784" cy="421318"/>
            </a:xfrm>
            <a:custGeom>
              <a:avLst/>
              <a:gdLst/>
              <a:ahLst/>
              <a:cxnLst/>
              <a:rect l="l" t="t" r="r" b="b"/>
              <a:pathLst>
                <a:path w="2420784" h="421318">
                  <a:moveTo>
                    <a:pt x="2217584" y="0"/>
                  </a:moveTo>
                  <a:lnTo>
                    <a:pt x="0" y="0"/>
                  </a:lnTo>
                  <a:lnTo>
                    <a:pt x="203200" y="421318"/>
                  </a:lnTo>
                  <a:lnTo>
                    <a:pt x="2420784" y="421318"/>
                  </a:lnTo>
                  <a:lnTo>
                    <a:pt x="2217584" y="0"/>
                  </a:lnTo>
                  <a:close/>
                </a:path>
              </a:pathLst>
            </a:custGeom>
            <a:solidFill>
              <a:srgbClr val="315AA9"/>
            </a:solidFill>
          </p:spPr>
        </p:sp>
        <p:sp>
          <p:nvSpPr>
            <p:cNvPr id="18" name="TextBox 18"/>
            <p:cNvSpPr txBox="1"/>
            <p:nvPr/>
          </p:nvSpPr>
          <p:spPr>
            <a:xfrm>
              <a:off x="101600" y="-38100"/>
              <a:ext cx="2217584" cy="459418"/>
            </a:xfrm>
            <a:prstGeom prst="rect">
              <a:avLst/>
            </a:prstGeom>
          </p:spPr>
          <p:txBody>
            <a:bodyPr lIns="50800" tIns="50800" rIns="50800" bIns="50800" rtlCol="0" anchor="ctr"/>
            <a:lstStyle/>
            <a:p>
              <a:pPr algn="ctr">
                <a:lnSpc>
                  <a:spcPts val="2659"/>
                </a:lnSpc>
                <a:spcBef>
                  <a:spcPct val="0"/>
                </a:spcBef>
              </a:pPr>
              <a:endParaRPr/>
            </a:p>
          </p:txBody>
        </p:sp>
      </p:grpSp>
      <p:sp>
        <p:nvSpPr>
          <p:cNvPr id="19" name="TextBox 19"/>
          <p:cNvSpPr txBox="1"/>
          <p:nvPr/>
        </p:nvSpPr>
        <p:spPr>
          <a:xfrm>
            <a:off x="2124163" y="3501915"/>
            <a:ext cx="14039674" cy="1619250"/>
          </a:xfrm>
          <a:prstGeom prst="rect">
            <a:avLst/>
          </a:prstGeom>
        </p:spPr>
        <p:txBody>
          <a:bodyPr lIns="0" tIns="0" rIns="0" bIns="0" rtlCol="0" anchor="t">
            <a:spAutoFit/>
          </a:bodyPr>
          <a:lstStyle/>
          <a:p>
            <a:pPr algn="ctr">
              <a:lnSpc>
                <a:spcPts val="12000"/>
              </a:lnSpc>
            </a:pPr>
            <a:r>
              <a:rPr lang="en-US" sz="12000" b="1">
                <a:solidFill>
                  <a:srgbClr val="364182"/>
                </a:solidFill>
                <a:latin typeface="Cy Grotesk Wide Ultra-Bold"/>
                <a:ea typeface="Cy Grotesk Wide Ultra-Bold"/>
                <a:cs typeface="Cy Grotesk Wide Ultra-Bold"/>
                <a:sym typeface="Cy Grotesk Wide Ultra-Bold"/>
              </a:rPr>
              <a:t>THANK YOU</a:t>
            </a:r>
          </a:p>
        </p:txBody>
      </p:sp>
      <p:sp>
        <p:nvSpPr>
          <p:cNvPr id="20" name="TextBox 20"/>
          <p:cNvSpPr txBox="1"/>
          <p:nvPr/>
        </p:nvSpPr>
        <p:spPr>
          <a:xfrm>
            <a:off x="1028700" y="5278875"/>
            <a:ext cx="16230600" cy="1114497"/>
          </a:xfrm>
          <a:prstGeom prst="rect">
            <a:avLst/>
          </a:prstGeom>
        </p:spPr>
        <p:txBody>
          <a:bodyPr lIns="0" tIns="0" rIns="0" bIns="0" rtlCol="0" anchor="t">
            <a:spAutoFit/>
          </a:bodyPr>
          <a:lstStyle/>
          <a:p>
            <a:pPr algn="ctr">
              <a:lnSpc>
                <a:spcPts val="4200"/>
              </a:lnSpc>
            </a:pPr>
            <a:r>
              <a:rPr lang="en-US" sz="3000">
                <a:solidFill>
                  <a:srgbClr val="000000"/>
                </a:solidFill>
                <a:latin typeface="Akzidenz-Grotesk"/>
                <a:ea typeface="Akzidenz-Grotesk"/>
                <a:cs typeface="Akzidenz-Grotesk"/>
                <a:sym typeface="Akzidenz-Grotesk"/>
              </a:rPr>
              <a:t>Thank you for your time and attention. We hope this presentation has provided valuable insights into the importance of employee training and development programs</a:t>
            </a:r>
          </a:p>
        </p:txBody>
      </p:sp>
      <p:grpSp>
        <p:nvGrpSpPr>
          <p:cNvPr id="21" name="Group 21"/>
          <p:cNvGrpSpPr/>
          <p:nvPr/>
        </p:nvGrpSpPr>
        <p:grpSpPr>
          <a:xfrm>
            <a:off x="6356458" y="4522511"/>
            <a:ext cx="5575084" cy="3940444"/>
            <a:chOff x="0" y="0"/>
            <a:chExt cx="7433446" cy="5253926"/>
          </a:xfrm>
        </p:grpSpPr>
        <p:grpSp>
          <p:nvGrpSpPr>
            <p:cNvPr id="22" name="Group 22"/>
            <p:cNvGrpSpPr/>
            <p:nvPr/>
          </p:nvGrpSpPr>
          <p:grpSpPr>
            <a:xfrm>
              <a:off x="0" y="3740718"/>
              <a:ext cx="7433446" cy="1008182"/>
              <a:chOff x="0" y="0"/>
              <a:chExt cx="3832106" cy="519740"/>
            </a:xfrm>
          </p:grpSpPr>
          <p:sp>
            <p:nvSpPr>
              <p:cNvPr id="23" name="Freeform 23"/>
              <p:cNvSpPr/>
              <p:nvPr/>
            </p:nvSpPr>
            <p:spPr>
              <a:xfrm>
                <a:off x="0" y="0"/>
                <a:ext cx="3832106" cy="519740"/>
              </a:xfrm>
              <a:custGeom>
                <a:avLst/>
                <a:gdLst/>
                <a:ahLst/>
                <a:cxnLst/>
                <a:rect l="l" t="t" r="r" b="b"/>
                <a:pathLst>
                  <a:path w="3832106" h="519740">
                    <a:moveTo>
                      <a:pt x="0" y="0"/>
                    </a:moveTo>
                    <a:lnTo>
                      <a:pt x="3832106" y="0"/>
                    </a:lnTo>
                    <a:lnTo>
                      <a:pt x="3832106" y="519740"/>
                    </a:lnTo>
                    <a:lnTo>
                      <a:pt x="0" y="519740"/>
                    </a:lnTo>
                    <a:close/>
                  </a:path>
                </a:pathLst>
              </a:custGeom>
              <a:solidFill>
                <a:srgbClr val="FFFFFF"/>
              </a:solidFill>
            </p:spPr>
          </p:sp>
          <p:sp>
            <p:nvSpPr>
              <p:cNvPr id="24" name="TextBox 24"/>
              <p:cNvSpPr txBox="1"/>
              <p:nvPr/>
            </p:nvSpPr>
            <p:spPr>
              <a:xfrm>
                <a:off x="0" y="0"/>
                <a:ext cx="3832106" cy="519740"/>
              </a:xfrm>
              <a:prstGeom prst="rect">
                <a:avLst/>
              </a:prstGeom>
            </p:spPr>
            <p:txBody>
              <a:bodyPr lIns="50800" tIns="50800" rIns="50800" bIns="50800" rtlCol="0" anchor="ctr"/>
              <a:lstStyle/>
              <a:p>
                <a:pPr algn="ctr">
                  <a:lnSpc>
                    <a:spcPts val="2456"/>
                  </a:lnSpc>
                </a:pPr>
                <a:endParaRPr/>
              </a:p>
            </p:txBody>
          </p:sp>
        </p:grpSp>
        <p:grpSp>
          <p:nvGrpSpPr>
            <p:cNvPr id="25" name="Group 25"/>
            <p:cNvGrpSpPr>
              <a:grpSpLocks noChangeAspect="1"/>
            </p:cNvGrpSpPr>
            <p:nvPr/>
          </p:nvGrpSpPr>
          <p:grpSpPr>
            <a:xfrm>
              <a:off x="5337445" y="2857919"/>
              <a:ext cx="1350559" cy="2080101"/>
              <a:chOff x="0" y="0"/>
              <a:chExt cx="6887388" cy="10607802"/>
            </a:xfrm>
          </p:grpSpPr>
          <p:sp>
            <p:nvSpPr>
              <p:cNvPr id="26" name="Freeform 26"/>
              <p:cNvSpPr/>
              <p:nvPr/>
            </p:nvSpPr>
            <p:spPr>
              <a:xfrm>
                <a:off x="0" y="0"/>
                <a:ext cx="6887337" cy="10607802"/>
              </a:xfrm>
              <a:custGeom>
                <a:avLst/>
                <a:gdLst/>
                <a:ahLst/>
                <a:cxnLst/>
                <a:rect l="l" t="t" r="r" b="b"/>
                <a:pathLst>
                  <a:path w="6887337" h="10607802">
                    <a:moveTo>
                      <a:pt x="285877" y="2921"/>
                    </a:moveTo>
                    <a:lnTo>
                      <a:pt x="6887337" y="627634"/>
                    </a:lnTo>
                    <a:lnTo>
                      <a:pt x="5016500" y="10607802"/>
                    </a:lnTo>
                    <a:lnTo>
                      <a:pt x="0" y="9431528"/>
                    </a:lnTo>
                    <a:lnTo>
                      <a:pt x="255143" y="0"/>
                    </a:lnTo>
                    <a:lnTo>
                      <a:pt x="286004" y="2921"/>
                    </a:lnTo>
                    <a:moveTo>
                      <a:pt x="280543" y="60579"/>
                    </a:moveTo>
                    <a:lnTo>
                      <a:pt x="283210" y="31750"/>
                    </a:lnTo>
                    <a:lnTo>
                      <a:pt x="312166" y="32512"/>
                    </a:lnTo>
                    <a:lnTo>
                      <a:pt x="58547" y="9409430"/>
                    </a:lnTo>
                    <a:lnTo>
                      <a:pt x="29591" y="9408668"/>
                    </a:lnTo>
                    <a:lnTo>
                      <a:pt x="36195" y="9380475"/>
                    </a:lnTo>
                    <a:lnTo>
                      <a:pt x="5000244" y="10544556"/>
                    </a:lnTo>
                    <a:lnTo>
                      <a:pt x="4993640" y="10572750"/>
                    </a:lnTo>
                    <a:lnTo>
                      <a:pt x="4965192" y="10567416"/>
                    </a:lnTo>
                    <a:lnTo>
                      <a:pt x="6824726" y="648208"/>
                    </a:lnTo>
                    <a:lnTo>
                      <a:pt x="6853174" y="653542"/>
                    </a:lnTo>
                    <a:lnTo>
                      <a:pt x="6850507" y="682371"/>
                    </a:lnTo>
                    <a:lnTo>
                      <a:pt x="280416" y="60579"/>
                    </a:lnTo>
                    <a:close/>
                  </a:path>
                </a:pathLst>
              </a:custGeom>
              <a:solidFill>
                <a:srgbClr val="FEA106"/>
              </a:solidFill>
            </p:spPr>
          </p:sp>
        </p:grpSp>
        <p:grpSp>
          <p:nvGrpSpPr>
            <p:cNvPr id="27" name="Group 27"/>
            <p:cNvGrpSpPr>
              <a:grpSpLocks noChangeAspect="1"/>
            </p:cNvGrpSpPr>
            <p:nvPr/>
          </p:nvGrpSpPr>
          <p:grpSpPr>
            <a:xfrm>
              <a:off x="5137820" y="2986860"/>
              <a:ext cx="1416371" cy="2267065"/>
              <a:chOff x="0" y="0"/>
              <a:chExt cx="6606921" cy="10575138"/>
            </a:xfrm>
          </p:grpSpPr>
          <p:sp>
            <p:nvSpPr>
              <p:cNvPr id="28" name="Freeform 28"/>
              <p:cNvSpPr/>
              <p:nvPr/>
            </p:nvSpPr>
            <p:spPr>
              <a:xfrm>
                <a:off x="0" y="0"/>
                <a:ext cx="6606921" cy="10575163"/>
              </a:xfrm>
              <a:custGeom>
                <a:avLst/>
                <a:gdLst/>
                <a:ahLst/>
                <a:cxnLst/>
                <a:rect l="l" t="t" r="r" b="b"/>
                <a:pathLst>
                  <a:path w="6606921" h="10575163">
                    <a:moveTo>
                      <a:pt x="5461" y="0"/>
                    </a:moveTo>
                    <a:lnTo>
                      <a:pt x="6606921" y="624713"/>
                    </a:lnTo>
                    <a:lnTo>
                      <a:pt x="4741672" y="10575163"/>
                    </a:lnTo>
                    <a:lnTo>
                      <a:pt x="4684776" y="10564495"/>
                    </a:lnTo>
                    <a:lnTo>
                      <a:pt x="6544183" y="645287"/>
                    </a:lnTo>
                    <a:lnTo>
                      <a:pt x="6572631" y="650621"/>
                    </a:lnTo>
                    <a:lnTo>
                      <a:pt x="6569963" y="679450"/>
                    </a:lnTo>
                    <a:lnTo>
                      <a:pt x="0" y="57658"/>
                    </a:lnTo>
                    <a:close/>
                  </a:path>
                </a:pathLst>
              </a:custGeom>
              <a:solidFill>
                <a:srgbClr val="FE5006"/>
              </a:solidFill>
            </p:spPr>
          </p:sp>
        </p:grpSp>
        <p:grpSp>
          <p:nvGrpSpPr>
            <p:cNvPr id="29" name="Group 29"/>
            <p:cNvGrpSpPr>
              <a:grpSpLocks noChangeAspect="1"/>
            </p:cNvGrpSpPr>
            <p:nvPr/>
          </p:nvGrpSpPr>
          <p:grpSpPr>
            <a:xfrm>
              <a:off x="4931141" y="2791205"/>
              <a:ext cx="1618184" cy="2213529"/>
              <a:chOff x="0" y="0"/>
              <a:chExt cx="9946386" cy="13605751"/>
            </a:xfrm>
          </p:grpSpPr>
          <p:sp>
            <p:nvSpPr>
              <p:cNvPr id="30" name="Freeform 30"/>
              <p:cNvSpPr/>
              <p:nvPr/>
            </p:nvSpPr>
            <p:spPr>
              <a:xfrm>
                <a:off x="0" y="0"/>
                <a:ext cx="9946386" cy="13605763"/>
              </a:xfrm>
              <a:custGeom>
                <a:avLst/>
                <a:gdLst/>
                <a:ahLst/>
                <a:cxnLst/>
                <a:rect l="l" t="t" r="r" b="b"/>
                <a:pathLst>
                  <a:path w="9946386" h="13605763">
                    <a:moveTo>
                      <a:pt x="9327007" y="0"/>
                    </a:moveTo>
                    <a:lnTo>
                      <a:pt x="0" y="1340993"/>
                    </a:lnTo>
                    <a:lnTo>
                      <a:pt x="2675001" y="13605763"/>
                    </a:lnTo>
                    <a:lnTo>
                      <a:pt x="9946386" y="13494511"/>
                    </a:lnTo>
                    <a:lnTo>
                      <a:pt x="9327007" y="0"/>
                    </a:lnTo>
                    <a:close/>
                  </a:path>
                </a:pathLst>
              </a:custGeom>
              <a:blipFill>
                <a:blip r:embed="rId4" cstate="print"/>
                <a:stretch>
                  <a:fillRect l="-18395" r="-18395"/>
                </a:stretch>
              </a:blipFill>
            </p:spPr>
          </p:sp>
        </p:grpSp>
        <p:sp>
          <p:nvSpPr>
            <p:cNvPr id="31" name="Freeform 31"/>
            <p:cNvSpPr/>
            <p:nvPr/>
          </p:nvSpPr>
          <p:spPr>
            <a:xfrm>
              <a:off x="3186311" y="3981499"/>
              <a:ext cx="1744831" cy="539443"/>
            </a:xfrm>
            <a:custGeom>
              <a:avLst/>
              <a:gdLst/>
              <a:ahLst/>
              <a:cxnLst/>
              <a:rect l="l" t="t" r="r" b="b"/>
              <a:pathLst>
                <a:path w="1744831" h="539443">
                  <a:moveTo>
                    <a:pt x="0" y="0"/>
                  </a:moveTo>
                  <a:lnTo>
                    <a:pt x="1744830" y="0"/>
                  </a:lnTo>
                  <a:lnTo>
                    <a:pt x="1744830" y="539444"/>
                  </a:lnTo>
                  <a:lnTo>
                    <a:pt x="0" y="539444"/>
                  </a:lnTo>
                  <a:lnTo>
                    <a:pt x="0" y="0"/>
                  </a:lnTo>
                  <a:close/>
                </a:path>
              </a:pathLst>
            </a:custGeom>
            <a:blipFill>
              <a:blip r:embed="rId5" cstate="print"/>
              <a:stretch>
                <a:fillRect/>
              </a:stretch>
            </a:blipFill>
          </p:spPr>
        </p:sp>
        <p:sp>
          <p:nvSpPr>
            <p:cNvPr id="32" name="TextBox 32"/>
            <p:cNvSpPr txBox="1"/>
            <p:nvPr/>
          </p:nvSpPr>
          <p:spPr>
            <a:xfrm>
              <a:off x="375624" y="475090"/>
              <a:ext cx="1748248" cy="251811"/>
            </a:xfrm>
            <a:prstGeom prst="rect">
              <a:avLst/>
            </a:prstGeom>
          </p:spPr>
          <p:txBody>
            <a:bodyPr lIns="0" tIns="0" rIns="0" bIns="0" rtlCol="0" anchor="t">
              <a:spAutoFit/>
            </a:bodyPr>
            <a:lstStyle/>
            <a:p>
              <a:pPr algn="ctr">
                <a:lnSpc>
                  <a:spcPts val="1382"/>
                </a:lnSpc>
              </a:pPr>
              <a:endParaRPr/>
            </a:p>
          </p:txBody>
        </p:sp>
        <p:sp>
          <p:nvSpPr>
            <p:cNvPr id="33" name="TextBox 33"/>
            <p:cNvSpPr txBox="1"/>
            <p:nvPr/>
          </p:nvSpPr>
          <p:spPr>
            <a:xfrm>
              <a:off x="630399" y="47625"/>
              <a:ext cx="6297399" cy="685501"/>
            </a:xfrm>
            <a:prstGeom prst="rect">
              <a:avLst/>
            </a:prstGeom>
          </p:spPr>
          <p:txBody>
            <a:bodyPr lIns="0" tIns="0" rIns="0" bIns="0" rtlCol="0" anchor="t">
              <a:spAutoFit/>
            </a:bodyPr>
            <a:lstStyle/>
            <a:p>
              <a:pPr algn="ctr">
                <a:lnSpc>
                  <a:spcPts val="3851"/>
                </a:lnSpc>
              </a:pPr>
              <a:endParaRPr/>
            </a:p>
          </p:txBody>
        </p:sp>
        <p:sp>
          <p:nvSpPr>
            <p:cNvPr id="34" name="TextBox 34"/>
            <p:cNvSpPr txBox="1"/>
            <p:nvPr/>
          </p:nvSpPr>
          <p:spPr>
            <a:xfrm>
              <a:off x="506123" y="3103407"/>
              <a:ext cx="4425018" cy="557108"/>
            </a:xfrm>
            <a:prstGeom prst="rect">
              <a:avLst/>
            </a:prstGeom>
          </p:spPr>
          <p:txBody>
            <a:bodyPr lIns="0" tIns="0" rIns="0" bIns="0" rtlCol="0" anchor="t">
              <a:spAutoFit/>
            </a:bodyPr>
            <a:lstStyle/>
            <a:p>
              <a:pPr algn="just">
                <a:lnSpc>
                  <a:spcPts val="3359"/>
                </a:lnSpc>
              </a:pPr>
              <a:r>
                <a:rPr lang="en-US" sz="2799" b="1">
                  <a:solidFill>
                    <a:srgbClr val="FFFFFF"/>
                  </a:solidFill>
                  <a:latin typeface="Montserrat Bold"/>
                  <a:ea typeface="Montserrat Bold"/>
                  <a:cs typeface="Montserrat Bold"/>
                  <a:sym typeface="Montserrat Bold"/>
                </a:rPr>
                <a:t>Dr Sachin Saxena</a:t>
              </a:r>
            </a:p>
          </p:txBody>
        </p:sp>
        <p:sp>
          <p:nvSpPr>
            <p:cNvPr id="35" name="TextBox 35"/>
            <p:cNvSpPr txBox="1"/>
            <p:nvPr/>
          </p:nvSpPr>
          <p:spPr>
            <a:xfrm>
              <a:off x="680356" y="3988862"/>
              <a:ext cx="2410363" cy="532081"/>
            </a:xfrm>
            <a:prstGeom prst="rect">
              <a:avLst/>
            </a:prstGeom>
          </p:spPr>
          <p:txBody>
            <a:bodyPr lIns="0" tIns="0" rIns="0" bIns="0" rtlCol="0" anchor="t">
              <a:spAutoFit/>
            </a:bodyPr>
            <a:lstStyle/>
            <a:p>
              <a:pPr algn="just">
                <a:lnSpc>
                  <a:spcPts val="3154"/>
                </a:lnSpc>
              </a:pPr>
              <a:r>
                <a:rPr lang="en-US" sz="2628" b="1">
                  <a:solidFill>
                    <a:srgbClr val="000000"/>
                  </a:solidFill>
                  <a:latin typeface="Montserrat Bold"/>
                  <a:ea typeface="Montserrat Bold"/>
                  <a:cs typeface="Montserrat Bold"/>
                  <a:sym typeface="Montserrat Bold"/>
                </a:rPr>
                <a:t>Follow on</a:t>
              </a:r>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365266" y="355109"/>
            <a:ext cx="4901351" cy="784216"/>
          </a:xfrm>
          <a:custGeom>
            <a:avLst/>
            <a:gdLst/>
            <a:ahLst/>
            <a:cxnLst/>
            <a:rect l="l" t="t" r="r" b="b"/>
            <a:pathLst>
              <a:path w="4901351" h="784216">
                <a:moveTo>
                  <a:pt x="0" y="0"/>
                </a:moveTo>
                <a:lnTo>
                  <a:pt x="4901350" y="0"/>
                </a:lnTo>
                <a:lnTo>
                  <a:pt x="4901350" y="784216"/>
                </a:lnTo>
                <a:lnTo>
                  <a:pt x="0" y="784216"/>
                </a:lnTo>
                <a:lnTo>
                  <a:pt x="0" y="0"/>
                </a:lnTo>
                <a:close/>
              </a:path>
            </a:pathLst>
          </a:custGeom>
          <a:blipFill>
            <a:blip r:embed="rId2" cstate="print">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4173200" y="355109"/>
            <a:ext cx="4896046" cy="784216"/>
            <a:chOff x="0" y="0"/>
            <a:chExt cx="1289494" cy="206543"/>
          </a:xfrm>
        </p:grpSpPr>
        <p:sp>
          <p:nvSpPr>
            <p:cNvPr id="4" name="Freeform 4"/>
            <p:cNvSpPr/>
            <p:nvPr/>
          </p:nvSpPr>
          <p:spPr>
            <a:xfrm>
              <a:off x="0" y="0"/>
              <a:ext cx="1289494" cy="206543"/>
            </a:xfrm>
            <a:custGeom>
              <a:avLst/>
              <a:gdLst/>
              <a:ahLst/>
              <a:cxnLst/>
              <a:rect l="l" t="t" r="r" b="b"/>
              <a:pathLst>
                <a:path w="1289494" h="206543">
                  <a:moveTo>
                    <a:pt x="0" y="0"/>
                  </a:moveTo>
                  <a:lnTo>
                    <a:pt x="1289494" y="0"/>
                  </a:lnTo>
                  <a:lnTo>
                    <a:pt x="1289494" y="206543"/>
                  </a:lnTo>
                  <a:lnTo>
                    <a:pt x="0" y="206543"/>
                  </a:lnTo>
                  <a:close/>
                </a:path>
              </a:pathLst>
            </a:custGeom>
            <a:solidFill>
              <a:srgbClr val="8CB7E2"/>
            </a:solidFill>
          </p:spPr>
        </p:sp>
        <p:sp>
          <p:nvSpPr>
            <p:cNvPr id="5" name="TextBox 5"/>
            <p:cNvSpPr txBox="1"/>
            <p:nvPr/>
          </p:nvSpPr>
          <p:spPr>
            <a:xfrm>
              <a:off x="0" y="-38100"/>
              <a:ext cx="1289494" cy="244643"/>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4821705" y="726309"/>
            <a:ext cx="13965705" cy="413016"/>
            <a:chOff x="0" y="0"/>
            <a:chExt cx="14246408" cy="421318"/>
          </a:xfrm>
        </p:grpSpPr>
        <p:sp>
          <p:nvSpPr>
            <p:cNvPr id="7" name="Freeform 7"/>
            <p:cNvSpPr/>
            <p:nvPr/>
          </p:nvSpPr>
          <p:spPr>
            <a:xfrm>
              <a:off x="0" y="0"/>
              <a:ext cx="14246408" cy="421318"/>
            </a:xfrm>
            <a:custGeom>
              <a:avLst/>
              <a:gdLst/>
              <a:ahLst/>
              <a:cxnLst/>
              <a:rect l="l" t="t" r="r" b="b"/>
              <a:pathLst>
                <a:path w="14246408" h="421318">
                  <a:moveTo>
                    <a:pt x="14043208" y="0"/>
                  </a:moveTo>
                  <a:lnTo>
                    <a:pt x="0" y="0"/>
                  </a:lnTo>
                  <a:lnTo>
                    <a:pt x="203200" y="421318"/>
                  </a:lnTo>
                  <a:lnTo>
                    <a:pt x="14246408" y="421318"/>
                  </a:lnTo>
                  <a:lnTo>
                    <a:pt x="14043208" y="0"/>
                  </a:lnTo>
                  <a:close/>
                </a:path>
              </a:pathLst>
            </a:custGeom>
            <a:solidFill>
              <a:srgbClr val="8CB7E2"/>
            </a:solidFill>
          </p:spPr>
        </p:sp>
        <p:sp>
          <p:nvSpPr>
            <p:cNvPr id="8" name="TextBox 8"/>
            <p:cNvSpPr txBox="1"/>
            <p:nvPr/>
          </p:nvSpPr>
          <p:spPr>
            <a:xfrm>
              <a:off x="101600" y="-38100"/>
              <a:ext cx="14043208" cy="459418"/>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4"/>
          <a:srcRect/>
          <a:stretch>
            <a:fillRect/>
          </a:stretch>
        </p:blipFill>
        <p:spPr>
          <a:xfrm>
            <a:off x="14150048" y="355109"/>
            <a:ext cx="4030759" cy="2619993"/>
          </a:xfrm>
          <a:prstGeom prst="rect">
            <a:avLst/>
          </a:prstGeom>
        </p:spPr>
      </p:pic>
      <p:sp>
        <p:nvSpPr>
          <p:cNvPr id="10" name="Freeform 10"/>
          <p:cNvSpPr/>
          <p:nvPr/>
        </p:nvSpPr>
        <p:spPr>
          <a:xfrm>
            <a:off x="14555650" y="6681915"/>
            <a:ext cx="2065573" cy="2845795"/>
          </a:xfrm>
          <a:custGeom>
            <a:avLst/>
            <a:gdLst/>
            <a:ahLst/>
            <a:cxnLst/>
            <a:rect l="l" t="t" r="r" b="b"/>
            <a:pathLst>
              <a:path w="2065573" h="2845795">
                <a:moveTo>
                  <a:pt x="0" y="0"/>
                </a:moveTo>
                <a:lnTo>
                  <a:pt x="2065573" y="0"/>
                </a:lnTo>
                <a:lnTo>
                  <a:pt x="2065573" y="2845795"/>
                </a:lnTo>
                <a:lnTo>
                  <a:pt x="0" y="2845795"/>
                </a:lnTo>
                <a:lnTo>
                  <a:pt x="0" y="0"/>
                </a:lnTo>
                <a:close/>
              </a:path>
            </a:pathLst>
          </a:custGeom>
          <a:blipFill>
            <a:blip r:embed="rId5" cstate="print"/>
            <a:stretch>
              <a:fillRect/>
            </a:stretch>
          </a:blipFill>
        </p:spPr>
      </p:sp>
      <p:sp>
        <p:nvSpPr>
          <p:cNvPr id="11" name="Freeform 11"/>
          <p:cNvSpPr/>
          <p:nvPr/>
        </p:nvSpPr>
        <p:spPr>
          <a:xfrm>
            <a:off x="199938" y="5143500"/>
            <a:ext cx="11037417" cy="4390405"/>
          </a:xfrm>
          <a:custGeom>
            <a:avLst/>
            <a:gdLst/>
            <a:ahLst/>
            <a:cxnLst/>
            <a:rect l="l" t="t" r="r" b="b"/>
            <a:pathLst>
              <a:path w="11037417" h="4390405">
                <a:moveTo>
                  <a:pt x="0" y="0"/>
                </a:moveTo>
                <a:lnTo>
                  <a:pt x="11037416" y="0"/>
                </a:lnTo>
                <a:lnTo>
                  <a:pt x="11037416" y="4390405"/>
                </a:lnTo>
                <a:lnTo>
                  <a:pt x="0" y="4390405"/>
                </a:lnTo>
                <a:lnTo>
                  <a:pt x="0" y="0"/>
                </a:lnTo>
                <a:close/>
              </a:path>
            </a:pathLst>
          </a:custGeom>
          <a:blipFill>
            <a:blip r:embed="rId6"/>
            <a:stretch>
              <a:fillRect/>
            </a:stretch>
          </a:blipFill>
        </p:spPr>
      </p:sp>
      <p:grpSp>
        <p:nvGrpSpPr>
          <p:cNvPr id="12" name="Group 12"/>
          <p:cNvGrpSpPr/>
          <p:nvPr/>
        </p:nvGrpSpPr>
        <p:grpSpPr>
          <a:xfrm>
            <a:off x="0" y="7270433"/>
            <a:ext cx="4267949" cy="3016567"/>
            <a:chOff x="0" y="0"/>
            <a:chExt cx="5690599" cy="4022089"/>
          </a:xfrm>
        </p:grpSpPr>
        <p:grpSp>
          <p:nvGrpSpPr>
            <p:cNvPr id="13" name="Group 13"/>
            <p:cNvGrpSpPr/>
            <p:nvPr/>
          </p:nvGrpSpPr>
          <p:grpSpPr>
            <a:xfrm>
              <a:off x="0" y="2863668"/>
              <a:ext cx="5690599" cy="771803"/>
              <a:chOff x="0" y="0"/>
              <a:chExt cx="3832106" cy="519740"/>
            </a:xfrm>
          </p:grpSpPr>
          <p:sp>
            <p:nvSpPr>
              <p:cNvPr id="14" name="Freeform 14"/>
              <p:cNvSpPr/>
              <p:nvPr/>
            </p:nvSpPr>
            <p:spPr>
              <a:xfrm>
                <a:off x="0" y="0"/>
                <a:ext cx="3832106" cy="519740"/>
              </a:xfrm>
              <a:custGeom>
                <a:avLst/>
                <a:gdLst/>
                <a:ahLst/>
                <a:cxnLst/>
                <a:rect l="l" t="t" r="r" b="b"/>
                <a:pathLst>
                  <a:path w="3832106" h="519740">
                    <a:moveTo>
                      <a:pt x="0" y="0"/>
                    </a:moveTo>
                    <a:lnTo>
                      <a:pt x="3832106" y="0"/>
                    </a:lnTo>
                    <a:lnTo>
                      <a:pt x="3832106" y="519740"/>
                    </a:lnTo>
                    <a:lnTo>
                      <a:pt x="0" y="519740"/>
                    </a:lnTo>
                    <a:close/>
                  </a:path>
                </a:pathLst>
              </a:custGeom>
              <a:solidFill>
                <a:srgbClr val="FFFFFF"/>
              </a:solidFill>
            </p:spPr>
          </p:sp>
          <p:sp>
            <p:nvSpPr>
              <p:cNvPr id="15" name="TextBox 15"/>
              <p:cNvSpPr txBox="1"/>
              <p:nvPr/>
            </p:nvSpPr>
            <p:spPr>
              <a:xfrm>
                <a:off x="0" y="0"/>
                <a:ext cx="3832106" cy="519740"/>
              </a:xfrm>
              <a:prstGeom prst="rect">
                <a:avLst/>
              </a:prstGeom>
            </p:spPr>
            <p:txBody>
              <a:bodyPr lIns="50800" tIns="50800" rIns="50800" bIns="50800" rtlCol="0" anchor="ctr"/>
              <a:lstStyle/>
              <a:p>
                <a:pPr algn="ctr">
                  <a:lnSpc>
                    <a:spcPts val="2456"/>
                  </a:lnSpc>
                </a:pPr>
                <a:endParaRPr/>
              </a:p>
            </p:txBody>
          </p:sp>
        </p:grpSp>
        <p:grpSp>
          <p:nvGrpSpPr>
            <p:cNvPr id="16" name="Group 16"/>
            <p:cNvGrpSpPr>
              <a:grpSpLocks noChangeAspect="1"/>
            </p:cNvGrpSpPr>
            <p:nvPr/>
          </p:nvGrpSpPr>
          <p:grpSpPr>
            <a:xfrm>
              <a:off x="4086026" y="2187851"/>
              <a:ext cx="1033907" cy="1592400"/>
              <a:chOff x="0" y="0"/>
              <a:chExt cx="6887388" cy="10607802"/>
            </a:xfrm>
          </p:grpSpPr>
          <p:sp>
            <p:nvSpPr>
              <p:cNvPr id="17" name="Freeform 17"/>
              <p:cNvSpPr/>
              <p:nvPr/>
            </p:nvSpPr>
            <p:spPr>
              <a:xfrm>
                <a:off x="0" y="0"/>
                <a:ext cx="6887337" cy="10607802"/>
              </a:xfrm>
              <a:custGeom>
                <a:avLst/>
                <a:gdLst/>
                <a:ahLst/>
                <a:cxnLst/>
                <a:rect l="l" t="t" r="r" b="b"/>
                <a:pathLst>
                  <a:path w="6887337" h="10607802">
                    <a:moveTo>
                      <a:pt x="285877" y="2921"/>
                    </a:moveTo>
                    <a:lnTo>
                      <a:pt x="6887337" y="627634"/>
                    </a:lnTo>
                    <a:lnTo>
                      <a:pt x="5016500" y="10607802"/>
                    </a:lnTo>
                    <a:lnTo>
                      <a:pt x="0" y="9431528"/>
                    </a:lnTo>
                    <a:lnTo>
                      <a:pt x="255143" y="0"/>
                    </a:lnTo>
                    <a:lnTo>
                      <a:pt x="286004" y="2921"/>
                    </a:lnTo>
                    <a:moveTo>
                      <a:pt x="280543" y="60579"/>
                    </a:moveTo>
                    <a:lnTo>
                      <a:pt x="283210" y="31750"/>
                    </a:lnTo>
                    <a:lnTo>
                      <a:pt x="312166" y="32512"/>
                    </a:lnTo>
                    <a:lnTo>
                      <a:pt x="58547" y="9409430"/>
                    </a:lnTo>
                    <a:lnTo>
                      <a:pt x="29591" y="9408668"/>
                    </a:lnTo>
                    <a:lnTo>
                      <a:pt x="36195" y="9380475"/>
                    </a:lnTo>
                    <a:lnTo>
                      <a:pt x="5000244" y="10544556"/>
                    </a:lnTo>
                    <a:lnTo>
                      <a:pt x="4993640" y="10572750"/>
                    </a:lnTo>
                    <a:lnTo>
                      <a:pt x="4965192" y="10567416"/>
                    </a:lnTo>
                    <a:lnTo>
                      <a:pt x="6824726" y="648208"/>
                    </a:lnTo>
                    <a:lnTo>
                      <a:pt x="6853174" y="653542"/>
                    </a:lnTo>
                    <a:lnTo>
                      <a:pt x="6850507" y="682371"/>
                    </a:lnTo>
                    <a:lnTo>
                      <a:pt x="280416" y="60579"/>
                    </a:lnTo>
                    <a:close/>
                  </a:path>
                </a:pathLst>
              </a:custGeom>
              <a:solidFill>
                <a:srgbClr val="FEA106"/>
              </a:solidFill>
            </p:spPr>
          </p:sp>
        </p:grpSp>
        <p:grpSp>
          <p:nvGrpSpPr>
            <p:cNvPr id="18" name="Group 18"/>
            <p:cNvGrpSpPr>
              <a:grpSpLocks noChangeAspect="1"/>
            </p:cNvGrpSpPr>
            <p:nvPr/>
          </p:nvGrpSpPr>
          <p:grpSpPr>
            <a:xfrm>
              <a:off x="3933206" y="2286560"/>
              <a:ext cx="1084288" cy="1735529"/>
              <a:chOff x="0" y="0"/>
              <a:chExt cx="6606921" cy="10575138"/>
            </a:xfrm>
          </p:grpSpPr>
          <p:sp>
            <p:nvSpPr>
              <p:cNvPr id="19" name="Freeform 19"/>
              <p:cNvSpPr/>
              <p:nvPr/>
            </p:nvSpPr>
            <p:spPr>
              <a:xfrm>
                <a:off x="0" y="0"/>
                <a:ext cx="6606921" cy="10575163"/>
              </a:xfrm>
              <a:custGeom>
                <a:avLst/>
                <a:gdLst/>
                <a:ahLst/>
                <a:cxnLst/>
                <a:rect l="l" t="t" r="r" b="b"/>
                <a:pathLst>
                  <a:path w="6606921" h="10575163">
                    <a:moveTo>
                      <a:pt x="5461" y="0"/>
                    </a:moveTo>
                    <a:lnTo>
                      <a:pt x="6606921" y="624713"/>
                    </a:lnTo>
                    <a:lnTo>
                      <a:pt x="4741672" y="10575163"/>
                    </a:lnTo>
                    <a:lnTo>
                      <a:pt x="4684776" y="10564495"/>
                    </a:lnTo>
                    <a:lnTo>
                      <a:pt x="6544183" y="645287"/>
                    </a:lnTo>
                    <a:lnTo>
                      <a:pt x="6572631" y="650621"/>
                    </a:lnTo>
                    <a:lnTo>
                      <a:pt x="6569963" y="679450"/>
                    </a:lnTo>
                    <a:lnTo>
                      <a:pt x="0" y="57658"/>
                    </a:lnTo>
                    <a:close/>
                  </a:path>
                </a:pathLst>
              </a:custGeom>
              <a:solidFill>
                <a:srgbClr val="FE5006"/>
              </a:solidFill>
            </p:spPr>
          </p:sp>
        </p:grpSp>
        <p:grpSp>
          <p:nvGrpSpPr>
            <p:cNvPr id="20" name="Group 20"/>
            <p:cNvGrpSpPr>
              <a:grpSpLocks noChangeAspect="1"/>
            </p:cNvGrpSpPr>
            <p:nvPr/>
          </p:nvGrpSpPr>
          <p:grpSpPr>
            <a:xfrm>
              <a:off x="3774985" y="2136779"/>
              <a:ext cx="1238784" cy="1694544"/>
              <a:chOff x="0" y="0"/>
              <a:chExt cx="9946386" cy="13605751"/>
            </a:xfrm>
          </p:grpSpPr>
          <p:sp>
            <p:nvSpPr>
              <p:cNvPr id="21" name="Freeform 21"/>
              <p:cNvSpPr/>
              <p:nvPr/>
            </p:nvSpPr>
            <p:spPr>
              <a:xfrm>
                <a:off x="0" y="0"/>
                <a:ext cx="9946386" cy="13605763"/>
              </a:xfrm>
              <a:custGeom>
                <a:avLst/>
                <a:gdLst/>
                <a:ahLst/>
                <a:cxnLst/>
                <a:rect l="l" t="t" r="r" b="b"/>
                <a:pathLst>
                  <a:path w="9946386" h="13605763">
                    <a:moveTo>
                      <a:pt x="9327007" y="0"/>
                    </a:moveTo>
                    <a:lnTo>
                      <a:pt x="0" y="1340993"/>
                    </a:lnTo>
                    <a:lnTo>
                      <a:pt x="2675001" y="13605763"/>
                    </a:lnTo>
                    <a:lnTo>
                      <a:pt x="9946386" y="13494511"/>
                    </a:lnTo>
                    <a:lnTo>
                      <a:pt x="9327007" y="0"/>
                    </a:lnTo>
                    <a:close/>
                  </a:path>
                </a:pathLst>
              </a:custGeom>
              <a:blipFill>
                <a:blip r:embed="rId7" cstate="print"/>
                <a:stretch>
                  <a:fillRect l="-18395" r="-18395"/>
                </a:stretch>
              </a:blipFill>
            </p:spPr>
          </p:sp>
        </p:grpSp>
        <p:sp>
          <p:nvSpPr>
            <p:cNvPr id="22" name="Freeform 22"/>
            <p:cNvSpPr/>
            <p:nvPr/>
          </p:nvSpPr>
          <p:spPr>
            <a:xfrm>
              <a:off x="2439248" y="3047996"/>
              <a:ext cx="1335737" cy="412965"/>
            </a:xfrm>
            <a:custGeom>
              <a:avLst/>
              <a:gdLst/>
              <a:ahLst/>
              <a:cxnLst/>
              <a:rect l="l" t="t" r="r" b="b"/>
              <a:pathLst>
                <a:path w="1335737" h="412965">
                  <a:moveTo>
                    <a:pt x="0" y="0"/>
                  </a:moveTo>
                  <a:lnTo>
                    <a:pt x="1335737" y="0"/>
                  </a:lnTo>
                  <a:lnTo>
                    <a:pt x="1335737" y="412966"/>
                  </a:lnTo>
                  <a:lnTo>
                    <a:pt x="0" y="412966"/>
                  </a:lnTo>
                  <a:lnTo>
                    <a:pt x="0" y="0"/>
                  </a:lnTo>
                  <a:close/>
                </a:path>
              </a:pathLst>
            </a:custGeom>
            <a:blipFill>
              <a:blip r:embed="rId8" cstate="print"/>
              <a:stretch>
                <a:fillRect/>
              </a:stretch>
            </a:blipFill>
          </p:spPr>
        </p:sp>
        <p:sp>
          <p:nvSpPr>
            <p:cNvPr id="23" name="TextBox 23"/>
            <p:cNvSpPr txBox="1"/>
            <p:nvPr/>
          </p:nvSpPr>
          <p:spPr>
            <a:xfrm>
              <a:off x="287555" y="360875"/>
              <a:ext cx="1338353" cy="195597"/>
            </a:xfrm>
            <a:prstGeom prst="rect">
              <a:avLst/>
            </a:prstGeom>
          </p:spPr>
          <p:txBody>
            <a:bodyPr lIns="0" tIns="0" rIns="0" bIns="0" rtlCol="0" anchor="t">
              <a:spAutoFit/>
            </a:bodyPr>
            <a:lstStyle/>
            <a:p>
              <a:pPr algn="ctr">
                <a:lnSpc>
                  <a:spcPts val="1058"/>
                </a:lnSpc>
              </a:pPr>
              <a:endParaRPr/>
            </a:p>
          </p:txBody>
        </p:sp>
        <p:sp>
          <p:nvSpPr>
            <p:cNvPr id="24" name="TextBox 24"/>
            <p:cNvSpPr txBox="1"/>
            <p:nvPr/>
          </p:nvSpPr>
          <p:spPr>
            <a:xfrm>
              <a:off x="482596" y="38100"/>
              <a:ext cx="4820910" cy="523137"/>
            </a:xfrm>
            <a:prstGeom prst="rect">
              <a:avLst/>
            </a:prstGeom>
          </p:spPr>
          <p:txBody>
            <a:bodyPr lIns="0" tIns="0" rIns="0" bIns="0" rtlCol="0" anchor="t">
              <a:spAutoFit/>
            </a:bodyPr>
            <a:lstStyle/>
            <a:p>
              <a:pPr algn="ctr">
                <a:lnSpc>
                  <a:spcPts val="2948"/>
                </a:lnSpc>
              </a:pPr>
              <a:endParaRPr/>
            </a:p>
          </p:txBody>
        </p:sp>
        <p:sp>
          <p:nvSpPr>
            <p:cNvPr id="25" name="TextBox 25"/>
            <p:cNvSpPr txBox="1"/>
            <p:nvPr/>
          </p:nvSpPr>
          <p:spPr>
            <a:xfrm>
              <a:off x="387457" y="2368490"/>
              <a:ext cx="3387527" cy="433780"/>
            </a:xfrm>
            <a:prstGeom prst="rect">
              <a:avLst/>
            </a:prstGeom>
          </p:spPr>
          <p:txBody>
            <a:bodyPr lIns="0" tIns="0" rIns="0" bIns="0" rtlCol="0" anchor="t">
              <a:spAutoFit/>
            </a:bodyPr>
            <a:lstStyle/>
            <a:p>
              <a:pPr algn="just">
                <a:lnSpc>
                  <a:spcPts val="2571"/>
                </a:lnSpc>
              </a:pPr>
              <a:r>
                <a:rPr lang="en-US" sz="2143" b="1">
                  <a:solidFill>
                    <a:srgbClr val="FFFFFF"/>
                  </a:solidFill>
                  <a:latin typeface="Montserrat Bold"/>
                  <a:ea typeface="Montserrat Bold"/>
                  <a:cs typeface="Montserrat Bold"/>
                  <a:sym typeface="Montserrat Bold"/>
                </a:rPr>
                <a:t>Dr Sachin Saxena</a:t>
              </a:r>
            </a:p>
          </p:txBody>
        </p:sp>
        <p:sp>
          <p:nvSpPr>
            <p:cNvPr id="26" name="TextBox 26"/>
            <p:cNvSpPr txBox="1"/>
            <p:nvPr/>
          </p:nvSpPr>
          <p:spPr>
            <a:xfrm>
              <a:off x="520840" y="3053633"/>
              <a:ext cx="1845229" cy="407329"/>
            </a:xfrm>
            <a:prstGeom prst="rect">
              <a:avLst/>
            </a:prstGeom>
          </p:spPr>
          <p:txBody>
            <a:bodyPr lIns="0" tIns="0" rIns="0" bIns="0" rtlCol="0" anchor="t">
              <a:spAutoFit/>
            </a:bodyPr>
            <a:lstStyle/>
            <a:p>
              <a:pPr algn="just">
                <a:lnSpc>
                  <a:spcPts val="2414"/>
                </a:lnSpc>
              </a:pPr>
              <a:r>
                <a:rPr lang="en-US" sz="2012" b="1">
                  <a:solidFill>
                    <a:srgbClr val="000000"/>
                  </a:solidFill>
                  <a:latin typeface="Montserrat Bold"/>
                  <a:ea typeface="Montserrat Bold"/>
                  <a:cs typeface="Montserrat Bold"/>
                  <a:sym typeface="Montserrat Bold"/>
                </a:rPr>
                <a:t>Follow on</a:t>
              </a:r>
            </a:p>
          </p:txBody>
        </p:sp>
      </p:grpSp>
      <p:sp>
        <p:nvSpPr>
          <p:cNvPr id="27" name="TextBox 27"/>
          <p:cNvSpPr txBox="1"/>
          <p:nvPr/>
        </p:nvSpPr>
        <p:spPr>
          <a:xfrm>
            <a:off x="684812" y="1541281"/>
            <a:ext cx="12754719" cy="849674"/>
          </a:xfrm>
          <a:prstGeom prst="rect">
            <a:avLst/>
          </a:prstGeom>
        </p:spPr>
        <p:txBody>
          <a:bodyPr lIns="0" tIns="0" rIns="0" bIns="0" rtlCol="0" anchor="t">
            <a:spAutoFit/>
          </a:bodyPr>
          <a:lstStyle/>
          <a:p>
            <a:pPr algn="l">
              <a:lnSpc>
                <a:spcPts val="6719"/>
              </a:lnSpc>
            </a:pPr>
            <a:r>
              <a:rPr lang="en-US" sz="4799" dirty="0">
                <a:solidFill>
                  <a:srgbClr val="000000"/>
                </a:solidFill>
                <a:latin typeface="Sailors"/>
                <a:ea typeface="Sailors"/>
                <a:cs typeface="Sailors"/>
                <a:sym typeface="Sailors"/>
              </a:rPr>
              <a:t>Schema Enforcement or Schema Validation</a:t>
            </a:r>
          </a:p>
        </p:txBody>
      </p:sp>
      <p:sp>
        <p:nvSpPr>
          <p:cNvPr id="28" name="TextBox 28"/>
          <p:cNvSpPr txBox="1"/>
          <p:nvPr/>
        </p:nvSpPr>
        <p:spPr>
          <a:xfrm>
            <a:off x="346738" y="3036919"/>
            <a:ext cx="17059362" cy="2128402"/>
          </a:xfrm>
          <a:prstGeom prst="rect">
            <a:avLst/>
          </a:prstGeom>
        </p:spPr>
        <p:txBody>
          <a:bodyPr lIns="0" tIns="0" rIns="0" bIns="0" rtlCol="0" anchor="t">
            <a:spAutoFit/>
          </a:bodyPr>
          <a:lstStyle/>
          <a:p>
            <a:pPr marL="529961" lvl="1" indent="-264981" algn="l">
              <a:lnSpc>
                <a:spcPts val="3436"/>
              </a:lnSpc>
              <a:buFont typeface="Arial"/>
              <a:buChar char="•"/>
            </a:pPr>
            <a:r>
              <a:rPr lang="en-US" sz="2454" b="1" dirty="0">
                <a:solidFill>
                  <a:srgbClr val="004AAD"/>
                </a:solidFill>
                <a:latin typeface="DM Sans Bold"/>
                <a:ea typeface="DM Sans Bold"/>
                <a:cs typeface="DM Sans Bold"/>
                <a:sym typeface="DM Sans Bold"/>
              </a:rPr>
              <a:t>Let’s take a delta table, which is maintained strictly, we are ingesting data into this table on daily basis. </a:t>
            </a:r>
          </a:p>
          <a:p>
            <a:pPr marL="529961" lvl="1" indent="-264981" algn="l">
              <a:lnSpc>
                <a:spcPts val="3436"/>
              </a:lnSpc>
              <a:buFont typeface="Arial"/>
              <a:buChar char="•"/>
            </a:pPr>
            <a:r>
              <a:rPr lang="en-US" sz="2454" b="1" dirty="0">
                <a:solidFill>
                  <a:srgbClr val="004AAD"/>
                </a:solidFill>
                <a:latin typeface="DM Sans Bold"/>
                <a:ea typeface="DM Sans Bold"/>
                <a:cs typeface="DM Sans Bold"/>
                <a:sym typeface="DM Sans Bold"/>
              </a:rPr>
              <a:t>In one ingestion, if a new data is coming with new “Column” which is not available in this schema.</a:t>
            </a:r>
          </a:p>
          <a:p>
            <a:pPr marL="529961" lvl="1" indent="-264981" algn="l">
              <a:lnSpc>
                <a:spcPts val="3436"/>
              </a:lnSpc>
              <a:buFont typeface="Arial"/>
              <a:buChar char="•"/>
            </a:pPr>
            <a:r>
              <a:rPr lang="en-US" sz="2454" b="1" dirty="0">
                <a:solidFill>
                  <a:srgbClr val="00BF63"/>
                </a:solidFill>
                <a:latin typeface="DM Sans Bold"/>
                <a:ea typeface="DM Sans Bold"/>
                <a:cs typeface="DM Sans Bold"/>
                <a:sym typeface="DM Sans Bold"/>
              </a:rPr>
              <a:t>Now on a fine day during the data ingestion some data comes with a new column which is not in the schema of our current table, which is being overwritten to the location where our delta lake is present.</a:t>
            </a:r>
          </a:p>
          <a:p>
            <a:pPr algn="l">
              <a:lnSpc>
                <a:spcPts val="3436"/>
              </a:lnSpc>
            </a:pP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365266" y="355109"/>
            <a:ext cx="4901351" cy="784216"/>
          </a:xfrm>
          <a:custGeom>
            <a:avLst/>
            <a:gdLst/>
            <a:ahLst/>
            <a:cxnLst/>
            <a:rect l="l" t="t" r="r" b="b"/>
            <a:pathLst>
              <a:path w="4901351" h="784216">
                <a:moveTo>
                  <a:pt x="0" y="0"/>
                </a:moveTo>
                <a:lnTo>
                  <a:pt x="4901350" y="0"/>
                </a:lnTo>
                <a:lnTo>
                  <a:pt x="4901350" y="784216"/>
                </a:lnTo>
                <a:lnTo>
                  <a:pt x="0" y="784216"/>
                </a:lnTo>
                <a:lnTo>
                  <a:pt x="0" y="0"/>
                </a:lnTo>
                <a:close/>
              </a:path>
            </a:pathLst>
          </a:custGeom>
          <a:blipFill>
            <a:blip r:embed="rId2" cstate="print">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4173200" y="355109"/>
            <a:ext cx="4896046" cy="784216"/>
            <a:chOff x="0" y="0"/>
            <a:chExt cx="1289494" cy="206543"/>
          </a:xfrm>
        </p:grpSpPr>
        <p:sp>
          <p:nvSpPr>
            <p:cNvPr id="4" name="Freeform 4"/>
            <p:cNvSpPr/>
            <p:nvPr/>
          </p:nvSpPr>
          <p:spPr>
            <a:xfrm>
              <a:off x="0" y="0"/>
              <a:ext cx="1289494" cy="206543"/>
            </a:xfrm>
            <a:custGeom>
              <a:avLst/>
              <a:gdLst/>
              <a:ahLst/>
              <a:cxnLst/>
              <a:rect l="l" t="t" r="r" b="b"/>
              <a:pathLst>
                <a:path w="1289494" h="206543">
                  <a:moveTo>
                    <a:pt x="0" y="0"/>
                  </a:moveTo>
                  <a:lnTo>
                    <a:pt x="1289494" y="0"/>
                  </a:lnTo>
                  <a:lnTo>
                    <a:pt x="1289494" y="206543"/>
                  </a:lnTo>
                  <a:lnTo>
                    <a:pt x="0" y="206543"/>
                  </a:lnTo>
                  <a:close/>
                </a:path>
              </a:pathLst>
            </a:custGeom>
            <a:solidFill>
              <a:srgbClr val="8CB7E2"/>
            </a:solidFill>
          </p:spPr>
        </p:sp>
        <p:sp>
          <p:nvSpPr>
            <p:cNvPr id="5" name="TextBox 5"/>
            <p:cNvSpPr txBox="1"/>
            <p:nvPr/>
          </p:nvSpPr>
          <p:spPr>
            <a:xfrm>
              <a:off x="0" y="-38100"/>
              <a:ext cx="1289494" cy="244643"/>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4821705" y="726309"/>
            <a:ext cx="13965705" cy="413016"/>
            <a:chOff x="0" y="0"/>
            <a:chExt cx="14246408" cy="421318"/>
          </a:xfrm>
        </p:grpSpPr>
        <p:sp>
          <p:nvSpPr>
            <p:cNvPr id="7" name="Freeform 7"/>
            <p:cNvSpPr/>
            <p:nvPr/>
          </p:nvSpPr>
          <p:spPr>
            <a:xfrm>
              <a:off x="0" y="0"/>
              <a:ext cx="14246408" cy="421318"/>
            </a:xfrm>
            <a:custGeom>
              <a:avLst/>
              <a:gdLst/>
              <a:ahLst/>
              <a:cxnLst/>
              <a:rect l="l" t="t" r="r" b="b"/>
              <a:pathLst>
                <a:path w="14246408" h="421318">
                  <a:moveTo>
                    <a:pt x="14043208" y="0"/>
                  </a:moveTo>
                  <a:lnTo>
                    <a:pt x="0" y="0"/>
                  </a:lnTo>
                  <a:lnTo>
                    <a:pt x="203200" y="421318"/>
                  </a:lnTo>
                  <a:lnTo>
                    <a:pt x="14246408" y="421318"/>
                  </a:lnTo>
                  <a:lnTo>
                    <a:pt x="14043208" y="0"/>
                  </a:lnTo>
                  <a:close/>
                </a:path>
              </a:pathLst>
            </a:custGeom>
            <a:solidFill>
              <a:srgbClr val="8CB7E2"/>
            </a:solidFill>
          </p:spPr>
        </p:sp>
        <p:sp>
          <p:nvSpPr>
            <p:cNvPr id="8" name="TextBox 8"/>
            <p:cNvSpPr txBox="1"/>
            <p:nvPr/>
          </p:nvSpPr>
          <p:spPr>
            <a:xfrm>
              <a:off x="101600" y="-38100"/>
              <a:ext cx="14043208" cy="459418"/>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4" cstate="print"/>
          <a:srcRect/>
          <a:stretch>
            <a:fillRect/>
          </a:stretch>
        </p:blipFill>
        <p:spPr>
          <a:xfrm>
            <a:off x="15479778" y="355109"/>
            <a:ext cx="2701029" cy="1755669"/>
          </a:xfrm>
          <a:prstGeom prst="rect">
            <a:avLst/>
          </a:prstGeom>
        </p:spPr>
      </p:pic>
      <p:grpSp>
        <p:nvGrpSpPr>
          <p:cNvPr id="10" name="Group 10"/>
          <p:cNvGrpSpPr/>
          <p:nvPr/>
        </p:nvGrpSpPr>
        <p:grpSpPr>
          <a:xfrm>
            <a:off x="0" y="7270433"/>
            <a:ext cx="4267949" cy="3016567"/>
            <a:chOff x="0" y="0"/>
            <a:chExt cx="5690599" cy="4022089"/>
          </a:xfrm>
        </p:grpSpPr>
        <p:grpSp>
          <p:nvGrpSpPr>
            <p:cNvPr id="11" name="Group 11"/>
            <p:cNvGrpSpPr/>
            <p:nvPr/>
          </p:nvGrpSpPr>
          <p:grpSpPr>
            <a:xfrm>
              <a:off x="0" y="2863668"/>
              <a:ext cx="5690599" cy="771803"/>
              <a:chOff x="0" y="0"/>
              <a:chExt cx="3832106" cy="519740"/>
            </a:xfrm>
          </p:grpSpPr>
          <p:sp>
            <p:nvSpPr>
              <p:cNvPr id="12" name="Freeform 12"/>
              <p:cNvSpPr/>
              <p:nvPr/>
            </p:nvSpPr>
            <p:spPr>
              <a:xfrm>
                <a:off x="0" y="0"/>
                <a:ext cx="3832106" cy="519740"/>
              </a:xfrm>
              <a:custGeom>
                <a:avLst/>
                <a:gdLst/>
                <a:ahLst/>
                <a:cxnLst/>
                <a:rect l="l" t="t" r="r" b="b"/>
                <a:pathLst>
                  <a:path w="3832106" h="519740">
                    <a:moveTo>
                      <a:pt x="0" y="0"/>
                    </a:moveTo>
                    <a:lnTo>
                      <a:pt x="3832106" y="0"/>
                    </a:lnTo>
                    <a:lnTo>
                      <a:pt x="3832106" y="519740"/>
                    </a:lnTo>
                    <a:lnTo>
                      <a:pt x="0" y="519740"/>
                    </a:lnTo>
                    <a:close/>
                  </a:path>
                </a:pathLst>
              </a:custGeom>
              <a:solidFill>
                <a:srgbClr val="FFFFFF"/>
              </a:solidFill>
            </p:spPr>
          </p:sp>
          <p:sp>
            <p:nvSpPr>
              <p:cNvPr id="13" name="TextBox 13"/>
              <p:cNvSpPr txBox="1"/>
              <p:nvPr/>
            </p:nvSpPr>
            <p:spPr>
              <a:xfrm>
                <a:off x="0" y="0"/>
                <a:ext cx="3832106" cy="519740"/>
              </a:xfrm>
              <a:prstGeom prst="rect">
                <a:avLst/>
              </a:prstGeom>
            </p:spPr>
            <p:txBody>
              <a:bodyPr lIns="50800" tIns="50800" rIns="50800" bIns="50800" rtlCol="0" anchor="ctr"/>
              <a:lstStyle/>
              <a:p>
                <a:pPr algn="ctr">
                  <a:lnSpc>
                    <a:spcPts val="2456"/>
                  </a:lnSpc>
                </a:pPr>
                <a:endParaRPr/>
              </a:p>
            </p:txBody>
          </p:sp>
        </p:grpSp>
        <p:grpSp>
          <p:nvGrpSpPr>
            <p:cNvPr id="14" name="Group 14"/>
            <p:cNvGrpSpPr>
              <a:grpSpLocks noChangeAspect="1"/>
            </p:cNvGrpSpPr>
            <p:nvPr/>
          </p:nvGrpSpPr>
          <p:grpSpPr>
            <a:xfrm>
              <a:off x="4086026" y="2187851"/>
              <a:ext cx="1033907" cy="1592400"/>
              <a:chOff x="0" y="0"/>
              <a:chExt cx="6887388" cy="10607802"/>
            </a:xfrm>
          </p:grpSpPr>
          <p:sp>
            <p:nvSpPr>
              <p:cNvPr id="15" name="Freeform 15"/>
              <p:cNvSpPr/>
              <p:nvPr/>
            </p:nvSpPr>
            <p:spPr>
              <a:xfrm>
                <a:off x="0" y="0"/>
                <a:ext cx="6887337" cy="10607802"/>
              </a:xfrm>
              <a:custGeom>
                <a:avLst/>
                <a:gdLst/>
                <a:ahLst/>
                <a:cxnLst/>
                <a:rect l="l" t="t" r="r" b="b"/>
                <a:pathLst>
                  <a:path w="6887337" h="10607802">
                    <a:moveTo>
                      <a:pt x="285877" y="2921"/>
                    </a:moveTo>
                    <a:lnTo>
                      <a:pt x="6887337" y="627634"/>
                    </a:lnTo>
                    <a:lnTo>
                      <a:pt x="5016500" y="10607802"/>
                    </a:lnTo>
                    <a:lnTo>
                      <a:pt x="0" y="9431528"/>
                    </a:lnTo>
                    <a:lnTo>
                      <a:pt x="255143" y="0"/>
                    </a:lnTo>
                    <a:lnTo>
                      <a:pt x="286004" y="2921"/>
                    </a:lnTo>
                    <a:moveTo>
                      <a:pt x="280543" y="60579"/>
                    </a:moveTo>
                    <a:lnTo>
                      <a:pt x="283210" y="31750"/>
                    </a:lnTo>
                    <a:lnTo>
                      <a:pt x="312166" y="32512"/>
                    </a:lnTo>
                    <a:lnTo>
                      <a:pt x="58547" y="9409430"/>
                    </a:lnTo>
                    <a:lnTo>
                      <a:pt x="29591" y="9408668"/>
                    </a:lnTo>
                    <a:lnTo>
                      <a:pt x="36195" y="9380475"/>
                    </a:lnTo>
                    <a:lnTo>
                      <a:pt x="5000244" y="10544556"/>
                    </a:lnTo>
                    <a:lnTo>
                      <a:pt x="4993640" y="10572750"/>
                    </a:lnTo>
                    <a:lnTo>
                      <a:pt x="4965192" y="10567416"/>
                    </a:lnTo>
                    <a:lnTo>
                      <a:pt x="6824726" y="648208"/>
                    </a:lnTo>
                    <a:lnTo>
                      <a:pt x="6853174" y="653542"/>
                    </a:lnTo>
                    <a:lnTo>
                      <a:pt x="6850507" y="682371"/>
                    </a:lnTo>
                    <a:lnTo>
                      <a:pt x="280416" y="60579"/>
                    </a:lnTo>
                    <a:close/>
                  </a:path>
                </a:pathLst>
              </a:custGeom>
              <a:solidFill>
                <a:srgbClr val="FEA106"/>
              </a:solidFill>
            </p:spPr>
          </p:sp>
        </p:grpSp>
        <p:grpSp>
          <p:nvGrpSpPr>
            <p:cNvPr id="16" name="Group 16"/>
            <p:cNvGrpSpPr>
              <a:grpSpLocks noChangeAspect="1"/>
            </p:cNvGrpSpPr>
            <p:nvPr/>
          </p:nvGrpSpPr>
          <p:grpSpPr>
            <a:xfrm>
              <a:off x="3933206" y="2286560"/>
              <a:ext cx="1084288" cy="1735529"/>
              <a:chOff x="0" y="0"/>
              <a:chExt cx="6606921" cy="10575138"/>
            </a:xfrm>
          </p:grpSpPr>
          <p:sp>
            <p:nvSpPr>
              <p:cNvPr id="17" name="Freeform 17"/>
              <p:cNvSpPr/>
              <p:nvPr/>
            </p:nvSpPr>
            <p:spPr>
              <a:xfrm>
                <a:off x="0" y="0"/>
                <a:ext cx="6606921" cy="10575163"/>
              </a:xfrm>
              <a:custGeom>
                <a:avLst/>
                <a:gdLst/>
                <a:ahLst/>
                <a:cxnLst/>
                <a:rect l="l" t="t" r="r" b="b"/>
                <a:pathLst>
                  <a:path w="6606921" h="10575163">
                    <a:moveTo>
                      <a:pt x="5461" y="0"/>
                    </a:moveTo>
                    <a:lnTo>
                      <a:pt x="6606921" y="624713"/>
                    </a:lnTo>
                    <a:lnTo>
                      <a:pt x="4741672" y="10575163"/>
                    </a:lnTo>
                    <a:lnTo>
                      <a:pt x="4684776" y="10564495"/>
                    </a:lnTo>
                    <a:lnTo>
                      <a:pt x="6544183" y="645287"/>
                    </a:lnTo>
                    <a:lnTo>
                      <a:pt x="6572631" y="650621"/>
                    </a:lnTo>
                    <a:lnTo>
                      <a:pt x="6569963" y="679450"/>
                    </a:lnTo>
                    <a:lnTo>
                      <a:pt x="0" y="57658"/>
                    </a:lnTo>
                    <a:close/>
                  </a:path>
                </a:pathLst>
              </a:custGeom>
              <a:solidFill>
                <a:srgbClr val="FE5006"/>
              </a:solidFill>
            </p:spPr>
          </p:sp>
        </p:grpSp>
        <p:grpSp>
          <p:nvGrpSpPr>
            <p:cNvPr id="18" name="Group 18"/>
            <p:cNvGrpSpPr>
              <a:grpSpLocks noChangeAspect="1"/>
            </p:cNvGrpSpPr>
            <p:nvPr/>
          </p:nvGrpSpPr>
          <p:grpSpPr>
            <a:xfrm>
              <a:off x="3774985" y="2136779"/>
              <a:ext cx="1238784" cy="1694544"/>
              <a:chOff x="0" y="0"/>
              <a:chExt cx="9946386" cy="13605751"/>
            </a:xfrm>
          </p:grpSpPr>
          <p:sp>
            <p:nvSpPr>
              <p:cNvPr id="19" name="Freeform 19"/>
              <p:cNvSpPr/>
              <p:nvPr/>
            </p:nvSpPr>
            <p:spPr>
              <a:xfrm>
                <a:off x="0" y="0"/>
                <a:ext cx="9946386" cy="13605763"/>
              </a:xfrm>
              <a:custGeom>
                <a:avLst/>
                <a:gdLst/>
                <a:ahLst/>
                <a:cxnLst/>
                <a:rect l="l" t="t" r="r" b="b"/>
                <a:pathLst>
                  <a:path w="9946386" h="13605763">
                    <a:moveTo>
                      <a:pt x="9327007" y="0"/>
                    </a:moveTo>
                    <a:lnTo>
                      <a:pt x="0" y="1340993"/>
                    </a:lnTo>
                    <a:lnTo>
                      <a:pt x="2675001" y="13605763"/>
                    </a:lnTo>
                    <a:lnTo>
                      <a:pt x="9946386" y="13494511"/>
                    </a:lnTo>
                    <a:lnTo>
                      <a:pt x="9327007" y="0"/>
                    </a:lnTo>
                    <a:close/>
                  </a:path>
                </a:pathLst>
              </a:custGeom>
              <a:blipFill>
                <a:blip r:embed="rId5" cstate="print"/>
                <a:stretch>
                  <a:fillRect l="-18395" r="-18395"/>
                </a:stretch>
              </a:blipFill>
            </p:spPr>
          </p:sp>
        </p:grpSp>
        <p:sp>
          <p:nvSpPr>
            <p:cNvPr id="20" name="Freeform 20"/>
            <p:cNvSpPr/>
            <p:nvPr/>
          </p:nvSpPr>
          <p:spPr>
            <a:xfrm>
              <a:off x="2439248" y="3047996"/>
              <a:ext cx="1335737" cy="412965"/>
            </a:xfrm>
            <a:custGeom>
              <a:avLst/>
              <a:gdLst/>
              <a:ahLst/>
              <a:cxnLst/>
              <a:rect l="l" t="t" r="r" b="b"/>
              <a:pathLst>
                <a:path w="1335737" h="412965">
                  <a:moveTo>
                    <a:pt x="0" y="0"/>
                  </a:moveTo>
                  <a:lnTo>
                    <a:pt x="1335737" y="0"/>
                  </a:lnTo>
                  <a:lnTo>
                    <a:pt x="1335737" y="412966"/>
                  </a:lnTo>
                  <a:lnTo>
                    <a:pt x="0" y="412966"/>
                  </a:lnTo>
                  <a:lnTo>
                    <a:pt x="0" y="0"/>
                  </a:lnTo>
                  <a:close/>
                </a:path>
              </a:pathLst>
            </a:custGeom>
            <a:blipFill>
              <a:blip r:embed="rId6" cstate="print"/>
              <a:stretch>
                <a:fillRect/>
              </a:stretch>
            </a:blipFill>
          </p:spPr>
        </p:sp>
        <p:sp>
          <p:nvSpPr>
            <p:cNvPr id="21" name="TextBox 21"/>
            <p:cNvSpPr txBox="1"/>
            <p:nvPr/>
          </p:nvSpPr>
          <p:spPr>
            <a:xfrm>
              <a:off x="287555" y="360875"/>
              <a:ext cx="1338353" cy="195597"/>
            </a:xfrm>
            <a:prstGeom prst="rect">
              <a:avLst/>
            </a:prstGeom>
          </p:spPr>
          <p:txBody>
            <a:bodyPr lIns="0" tIns="0" rIns="0" bIns="0" rtlCol="0" anchor="t">
              <a:spAutoFit/>
            </a:bodyPr>
            <a:lstStyle/>
            <a:p>
              <a:pPr algn="ctr">
                <a:lnSpc>
                  <a:spcPts val="1058"/>
                </a:lnSpc>
              </a:pPr>
              <a:endParaRPr/>
            </a:p>
          </p:txBody>
        </p:sp>
        <p:sp>
          <p:nvSpPr>
            <p:cNvPr id="22" name="TextBox 22"/>
            <p:cNvSpPr txBox="1"/>
            <p:nvPr/>
          </p:nvSpPr>
          <p:spPr>
            <a:xfrm>
              <a:off x="482596" y="38100"/>
              <a:ext cx="4820910" cy="523137"/>
            </a:xfrm>
            <a:prstGeom prst="rect">
              <a:avLst/>
            </a:prstGeom>
          </p:spPr>
          <p:txBody>
            <a:bodyPr lIns="0" tIns="0" rIns="0" bIns="0" rtlCol="0" anchor="t">
              <a:spAutoFit/>
            </a:bodyPr>
            <a:lstStyle/>
            <a:p>
              <a:pPr algn="ctr">
                <a:lnSpc>
                  <a:spcPts val="2948"/>
                </a:lnSpc>
              </a:pPr>
              <a:endParaRPr/>
            </a:p>
          </p:txBody>
        </p:sp>
        <p:sp>
          <p:nvSpPr>
            <p:cNvPr id="23" name="TextBox 23"/>
            <p:cNvSpPr txBox="1"/>
            <p:nvPr/>
          </p:nvSpPr>
          <p:spPr>
            <a:xfrm>
              <a:off x="387457" y="2368490"/>
              <a:ext cx="3387527" cy="433780"/>
            </a:xfrm>
            <a:prstGeom prst="rect">
              <a:avLst/>
            </a:prstGeom>
          </p:spPr>
          <p:txBody>
            <a:bodyPr lIns="0" tIns="0" rIns="0" bIns="0" rtlCol="0" anchor="t">
              <a:spAutoFit/>
            </a:bodyPr>
            <a:lstStyle/>
            <a:p>
              <a:pPr algn="just">
                <a:lnSpc>
                  <a:spcPts val="2571"/>
                </a:lnSpc>
              </a:pPr>
              <a:r>
                <a:rPr lang="en-US" sz="2143" b="1">
                  <a:solidFill>
                    <a:srgbClr val="FFFFFF"/>
                  </a:solidFill>
                  <a:latin typeface="Montserrat Bold"/>
                  <a:ea typeface="Montserrat Bold"/>
                  <a:cs typeface="Montserrat Bold"/>
                  <a:sym typeface="Montserrat Bold"/>
                </a:rPr>
                <a:t>Dr Sachin Saxena</a:t>
              </a:r>
            </a:p>
          </p:txBody>
        </p:sp>
        <p:sp>
          <p:nvSpPr>
            <p:cNvPr id="24" name="TextBox 24"/>
            <p:cNvSpPr txBox="1"/>
            <p:nvPr/>
          </p:nvSpPr>
          <p:spPr>
            <a:xfrm>
              <a:off x="520840" y="3053633"/>
              <a:ext cx="1845229" cy="407329"/>
            </a:xfrm>
            <a:prstGeom prst="rect">
              <a:avLst/>
            </a:prstGeom>
          </p:spPr>
          <p:txBody>
            <a:bodyPr lIns="0" tIns="0" rIns="0" bIns="0" rtlCol="0" anchor="t">
              <a:spAutoFit/>
            </a:bodyPr>
            <a:lstStyle/>
            <a:p>
              <a:pPr algn="just">
                <a:lnSpc>
                  <a:spcPts val="2414"/>
                </a:lnSpc>
              </a:pPr>
              <a:r>
                <a:rPr lang="en-US" sz="2012" b="1">
                  <a:solidFill>
                    <a:srgbClr val="000000"/>
                  </a:solidFill>
                  <a:latin typeface="Montserrat Bold"/>
                  <a:ea typeface="Montserrat Bold"/>
                  <a:cs typeface="Montserrat Bold"/>
                  <a:sym typeface="Montserrat Bold"/>
                </a:rPr>
                <a:t>Follow on</a:t>
              </a:r>
            </a:p>
          </p:txBody>
        </p:sp>
      </p:grpSp>
      <p:sp>
        <p:nvSpPr>
          <p:cNvPr id="25" name="Freeform 25"/>
          <p:cNvSpPr/>
          <p:nvPr/>
        </p:nvSpPr>
        <p:spPr>
          <a:xfrm>
            <a:off x="1306578" y="1316736"/>
            <a:ext cx="14173200" cy="7653528"/>
          </a:xfrm>
          <a:custGeom>
            <a:avLst/>
            <a:gdLst/>
            <a:ahLst/>
            <a:cxnLst/>
            <a:rect l="l" t="t" r="r" b="b"/>
            <a:pathLst>
              <a:path w="14173200" h="7653528">
                <a:moveTo>
                  <a:pt x="0" y="0"/>
                </a:moveTo>
                <a:lnTo>
                  <a:pt x="14173200" y="0"/>
                </a:lnTo>
                <a:lnTo>
                  <a:pt x="14173200" y="7653528"/>
                </a:lnTo>
                <a:lnTo>
                  <a:pt x="0" y="7653528"/>
                </a:lnTo>
                <a:lnTo>
                  <a:pt x="0" y="0"/>
                </a:lnTo>
                <a:close/>
              </a:path>
            </a:pathLst>
          </a:custGeom>
          <a:blipFill>
            <a:blip r:embed="rId7"/>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502784"/>
            <a:ext cx="19217279" cy="784216"/>
            <a:chOff x="0" y="0"/>
            <a:chExt cx="5061341" cy="206543"/>
          </a:xfrm>
        </p:grpSpPr>
        <p:sp>
          <p:nvSpPr>
            <p:cNvPr id="3" name="Freeform 3"/>
            <p:cNvSpPr/>
            <p:nvPr/>
          </p:nvSpPr>
          <p:spPr>
            <a:xfrm>
              <a:off x="0" y="0"/>
              <a:ext cx="5061341" cy="206543"/>
            </a:xfrm>
            <a:custGeom>
              <a:avLst/>
              <a:gdLst/>
              <a:ahLst/>
              <a:cxnLst/>
              <a:rect l="l" t="t" r="r" b="b"/>
              <a:pathLst>
                <a:path w="5061341" h="206543">
                  <a:moveTo>
                    <a:pt x="0" y="0"/>
                  </a:moveTo>
                  <a:lnTo>
                    <a:pt x="5061341" y="0"/>
                  </a:lnTo>
                  <a:lnTo>
                    <a:pt x="5061341" y="206543"/>
                  </a:lnTo>
                  <a:lnTo>
                    <a:pt x="0" y="206543"/>
                  </a:lnTo>
                  <a:close/>
                </a:path>
              </a:pathLst>
            </a:custGeom>
            <a:solidFill>
              <a:srgbClr val="8CB7E2"/>
            </a:solidFill>
          </p:spPr>
        </p:sp>
        <p:sp>
          <p:nvSpPr>
            <p:cNvPr id="4" name="TextBox 4"/>
            <p:cNvSpPr txBox="1"/>
            <p:nvPr/>
          </p:nvSpPr>
          <p:spPr>
            <a:xfrm>
              <a:off x="0" y="-38100"/>
              <a:ext cx="5061341" cy="24464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4020051" y="7750017"/>
            <a:ext cx="4267949" cy="3016567"/>
            <a:chOff x="0" y="0"/>
            <a:chExt cx="5690599" cy="4022089"/>
          </a:xfrm>
        </p:grpSpPr>
        <p:grpSp>
          <p:nvGrpSpPr>
            <p:cNvPr id="6" name="Group 6"/>
            <p:cNvGrpSpPr/>
            <p:nvPr/>
          </p:nvGrpSpPr>
          <p:grpSpPr>
            <a:xfrm>
              <a:off x="0" y="2863668"/>
              <a:ext cx="5690599" cy="771803"/>
              <a:chOff x="0" y="0"/>
              <a:chExt cx="3832106" cy="519740"/>
            </a:xfrm>
          </p:grpSpPr>
          <p:sp>
            <p:nvSpPr>
              <p:cNvPr id="7" name="Freeform 7"/>
              <p:cNvSpPr/>
              <p:nvPr/>
            </p:nvSpPr>
            <p:spPr>
              <a:xfrm>
                <a:off x="0" y="0"/>
                <a:ext cx="3832106" cy="519740"/>
              </a:xfrm>
              <a:custGeom>
                <a:avLst/>
                <a:gdLst/>
                <a:ahLst/>
                <a:cxnLst/>
                <a:rect l="l" t="t" r="r" b="b"/>
                <a:pathLst>
                  <a:path w="3832106" h="519740">
                    <a:moveTo>
                      <a:pt x="0" y="0"/>
                    </a:moveTo>
                    <a:lnTo>
                      <a:pt x="3832106" y="0"/>
                    </a:lnTo>
                    <a:lnTo>
                      <a:pt x="3832106" y="519740"/>
                    </a:lnTo>
                    <a:lnTo>
                      <a:pt x="0" y="519740"/>
                    </a:lnTo>
                    <a:close/>
                  </a:path>
                </a:pathLst>
              </a:custGeom>
              <a:solidFill>
                <a:srgbClr val="FFFFFF"/>
              </a:solidFill>
            </p:spPr>
          </p:sp>
          <p:sp>
            <p:nvSpPr>
              <p:cNvPr id="8" name="TextBox 8"/>
              <p:cNvSpPr txBox="1"/>
              <p:nvPr/>
            </p:nvSpPr>
            <p:spPr>
              <a:xfrm>
                <a:off x="0" y="0"/>
                <a:ext cx="3832106" cy="519740"/>
              </a:xfrm>
              <a:prstGeom prst="rect">
                <a:avLst/>
              </a:prstGeom>
            </p:spPr>
            <p:txBody>
              <a:bodyPr lIns="50800" tIns="50800" rIns="50800" bIns="50800" rtlCol="0" anchor="ctr"/>
              <a:lstStyle/>
              <a:p>
                <a:pPr algn="ctr">
                  <a:lnSpc>
                    <a:spcPts val="2456"/>
                  </a:lnSpc>
                </a:pPr>
                <a:endParaRPr/>
              </a:p>
            </p:txBody>
          </p:sp>
        </p:grpSp>
        <p:grpSp>
          <p:nvGrpSpPr>
            <p:cNvPr id="9" name="Group 9"/>
            <p:cNvGrpSpPr>
              <a:grpSpLocks noChangeAspect="1"/>
            </p:cNvGrpSpPr>
            <p:nvPr/>
          </p:nvGrpSpPr>
          <p:grpSpPr>
            <a:xfrm>
              <a:off x="4086026" y="2187851"/>
              <a:ext cx="1033907" cy="1592400"/>
              <a:chOff x="0" y="0"/>
              <a:chExt cx="6887388" cy="10607802"/>
            </a:xfrm>
          </p:grpSpPr>
          <p:sp>
            <p:nvSpPr>
              <p:cNvPr id="10" name="Freeform 10"/>
              <p:cNvSpPr/>
              <p:nvPr/>
            </p:nvSpPr>
            <p:spPr>
              <a:xfrm>
                <a:off x="0" y="0"/>
                <a:ext cx="6887337" cy="10607802"/>
              </a:xfrm>
              <a:custGeom>
                <a:avLst/>
                <a:gdLst/>
                <a:ahLst/>
                <a:cxnLst/>
                <a:rect l="l" t="t" r="r" b="b"/>
                <a:pathLst>
                  <a:path w="6887337" h="10607802">
                    <a:moveTo>
                      <a:pt x="285877" y="2921"/>
                    </a:moveTo>
                    <a:lnTo>
                      <a:pt x="6887337" y="627634"/>
                    </a:lnTo>
                    <a:lnTo>
                      <a:pt x="5016500" y="10607802"/>
                    </a:lnTo>
                    <a:lnTo>
                      <a:pt x="0" y="9431528"/>
                    </a:lnTo>
                    <a:lnTo>
                      <a:pt x="255143" y="0"/>
                    </a:lnTo>
                    <a:lnTo>
                      <a:pt x="286004" y="2921"/>
                    </a:lnTo>
                    <a:moveTo>
                      <a:pt x="280543" y="60579"/>
                    </a:moveTo>
                    <a:lnTo>
                      <a:pt x="283210" y="31750"/>
                    </a:lnTo>
                    <a:lnTo>
                      <a:pt x="312166" y="32512"/>
                    </a:lnTo>
                    <a:lnTo>
                      <a:pt x="58547" y="9409430"/>
                    </a:lnTo>
                    <a:lnTo>
                      <a:pt x="29591" y="9408668"/>
                    </a:lnTo>
                    <a:lnTo>
                      <a:pt x="36195" y="9380475"/>
                    </a:lnTo>
                    <a:lnTo>
                      <a:pt x="5000244" y="10544556"/>
                    </a:lnTo>
                    <a:lnTo>
                      <a:pt x="4993640" y="10572750"/>
                    </a:lnTo>
                    <a:lnTo>
                      <a:pt x="4965192" y="10567416"/>
                    </a:lnTo>
                    <a:lnTo>
                      <a:pt x="6824726" y="648208"/>
                    </a:lnTo>
                    <a:lnTo>
                      <a:pt x="6853174" y="653542"/>
                    </a:lnTo>
                    <a:lnTo>
                      <a:pt x="6850507" y="682371"/>
                    </a:lnTo>
                    <a:lnTo>
                      <a:pt x="280416" y="60579"/>
                    </a:lnTo>
                    <a:close/>
                  </a:path>
                </a:pathLst>
              </a:custGeom>
              <a:solidFill>
                <a:srgbClr val="FEA106"/>
              </a:solidFill>
            </p:spPr>
          </p:sp>
        </p:grpSp>
        <p:grpSp>
          <p:nvGrpSpPr>
            <p:cNvPr id="11" name="Group 11"/>
            <p:cNvGrpSpPr>
              <a:grpSpLocks noChangeAspect="1"/>
            </p:cNvGrpSpPr>
            <p:nvPr/>
          </p:nvGrpSpPr>
          <p:grpSpPr>
            <a:xfrm>
              <a:off x="3933206" y="2286560"/>
              <a:ext cx="1084288" cy="1735529"/>
              <a:chOff x="0" y="0"/>
              <a:chExt cx="6606921" cy="10575138"/>
            </a:xfrm>
          </p:grpSpPr>
          <p:sp>
            <p:nvSpPr>
              <p:cNvPr id="12" name="Freeform 12"/>
              <p:cNvSpPr/>
              <p:nvPr/>
            </p:nvSpPr>
            <p:spPr>
              <a:xfrm>
                <a:off x="0" y="0"/>
                <a:ext cx="6606921" cy="10575163"/>
              </a:xfrm>
              <a:custGeom>
                <a:avLst/>
                <a:gdLst/>
                <a:ahLst/>
                <a:cxnLst/>
                <a:rect l="l" t="t" r="r" b="b"/>
                <a:pathLst>
                  <a:path w="6606921" h="10575163">
                    <a:moveTo>
                      <a:pt x="5461" y="0"/>
                    </a:moveTo>
                    <a:lnTo>
                      <a:pt x="6606921" y="624713"/>
                    </a:lnTo>
                    <a:lnTo>
                      <a:pt x="4741672" y="10575163"/>
                    </a:lnTo>
                    <a:lnTo>
                      <a:pt x="4684776" y="10564495"/>
                    </a:lnTo>
                    <a:lnTo>
                      <a:pt x="6544183" y="645287"/>
                    </a:lnTo>
                    <a:lnTo>
                      <a:pt x="6572631" y="650621"/>
                    </a:lnTo>
                    <a:lnTo>
                      <a:pt x="6569963" y="679450"/>
                    </a:lnTo>
                    <a:lnTo>
                      <a:pt x="0" y="57658"/>
                    </a:lnTo>
                    <a:close/>
                  </a:path>
                </a:pathLst>
              </a:custGeom>
              <a:solidFill>
                <a:srgbClr val="FE5006"/>
              </a:solidFill>
            </p:spPr>
          </p:sp>
        </p:grpSp>
        <p:grpSp>
          <p:nvGrpSpPr>
            <p:cNvPr id="13" name="Group 13"/>
            <p:cNvGrpSpPr>
              <a:grpSpLocks noChangeAspect="1"/>
            </p:cNvGrpSpPr>
            <p:nvPr/>
          </p:nvGrpSpPr>
          <p:grpSpPr>
            <a:xfrm>
              <a:off x="3774985" y="2136779"/>
              <a:ext cx="1238784" cy="1694544"/>
              <a:chOff x="0" y="0"/>
              <a:chExt cx="9946386" cy="13605751"/>
            </a:xfrm>
          </p:grpSpPr>
          <p:sp>
            <p:nvSpPr>
              <p:cNvPr id="14" name="Freeform 14"/>
              <p:cNvSpPr/>
              <p:nvPr/>
            </p:nvSpPr>
            <p:spPr>
              <a:xfrm>
                <a:off x="0" y="0"/>
                <a:ext cx="9946386" cy="13605763"/>
              </a:xfrm>
              <a:custGeom>
                <a:avLst/>
                <a:gdLst/>
                <a:ahLst/>
                <a:cxnLst/>
                <a:rect l="l" t="t" r="r" b="b"/>
                <a:pathLst>
                  <a:path w="9946386" h="13605763">
                    <a:moveTo>
                      <a:pt x="9327007" y="0"/>
                    </a:moveTo>
                    <a:lnTo>
                      <a:pt x="0" y="1340993"/>
                    </a:lnTo>
                    <a:lnTo>
                      <a:pt x="2675001" y="13605763"/>
                    </a:lnTo>
                    <a:lnTo>
                      <a:pt x="9946386" y="13494511"/>
                    </a:lnTo>
                    <a:lnTo>
                      <a:pt x="9327007" y="0"/>
                    </a:lnTo>
                    <a:close/>
                  </a:path>
                </a:pathLst>
              </a:custGeom>
              <a:blipFill>
                <a:blip r:embed="rId2" cstate="print"/>
                <a:stretch>
                  <a:fillRect l="-18395" r="-18395"/>
                </a:stretch>
              </a:blipFill>
            </p:spPr>
          </p:sp>
        </p:grpSp>
        <p:sp>
          <p:nvSpPr>
            <p:cNvPr id="15" name="Freeform 15"/>
            <p:cNvSpPr/>
            <p:nvPr/>
          </p:nvSpPr>
          <p:spPr>
            <a:xfrm>
              <a:off x="2439248" y="3047996"/>
              <a:ext cx="1335737" cy="412965"/>
            </a:xfrm>
            <a:custGeom>
              <a:avLst/>
              <a:gdLst/>
              <a:ahLst/>
              <a:cxnLst/>
              <a:rect l="l" t="t" r="r" b="b"/>
              <a:pathLst>
                <a:path w="1335737" h="412965">
                  <a:moveTo>
                    <a:pt x="0" y="0"/>
                  </a:moveTo>
                  <a:lnTo>
                    <a:pt x="1335737" y="0"/>
                  </a:lnTo>
                  <a:lnTo>
                    <a:pt x="1335737" y="412966"/>
                  </a:lnTo>
                  <a:lnTo>
                    <a:pt x="0" y="412966"/>
                  </a:lnTo>
                  <a:lnTo>
                    <a:pt x="0" y="0"/>
                  </a:lnTo>
                  <a:close/>
                </a:path>
              </a:pathLst>
            </a:custGeom>
            <a:blipFill>
              <a:blip r:embed="rId3" cstate="print"/>
              <a:stretch>
                <a:fillRect/>
              </a:stretch>
            </a:blipFill>
          </p:spPr>
        </p:sp>
        <p:sp>
          <p:nvSpPr>
            <p:cNvPr id="16" name="TextBox 16"/>
            <p:cNvSpPr txBox="1"/>
            <p:nvPr/>
          </p:nvSpPr>
          <p:spPr>
            <a:xfrm>
              <a:off x="287555" y="360875"/>
              <a:ext cx="1338353" cy="195597"/>
            </a:xfrm>
            <a:prstGeom prst="rect">
              <a:avLst/>
            </a:prstGeom>
          </p:spPr>
          <p:txBody>
            <a:bodyPr lIns="0" tIns="0" rIns="0" bIns="0" rtlCol="0" anchor="t">
              <a:spAutoFit/>
            </a:bodyPr>
            <a:lstStyle/>
            <a:p>
              <a:pPr algn="ctr">
                <a:lnSpc>
                  <a:spcPts val="1058"/>
                </a:lnSpc>
              </a:pPr>
              <a:endParaRPr/>
            </a:p>
          </p:txBody>
        </p:sp>
        <p:sp>
          <p:nvSpPr>
            <p:cNvPr id="17" name="TextBox 17"/>
            <p:cNvSpPr txBox="1"/>
            <p:nvPr/>
          </p:nvSpPr>
          <p:spPr>
            <a:xfrm>
              <a:off x="482596" y="38100"/>
              <a:ext cx="4820910" cy="523137"/>
            </a:xfrm>
            <a:prstGeom prst="rect">
              <a:avLst/>
            </a:prstGeom>
          </p:spPr>
          <p:txBody>
            <a:bodyPr lIns="0" tIns="0" rIns="0" bIns="0" rtlCol="0" anchor="t">
              <a:spAutoFit/>
            </a:bodyPr>
            <a:lstStyle/>
            <a:p>
              <a:pPr algn="ctr">
                <a:lnSpc>
                  <a:spcPts val="2948"/>
                </a:lnSpc>
              </a:pPr>
              <a:endParaRPr/>
            </a:p>
          </p:txBody>
        </p:sp>
        <p:sp>
          <p:nvSpPr>
            <p:cNvPr id="18" name="TextBox 18"/>
            <p:cNvSpPr txBox="1"/>
            <p:nvPr/>
          </p:nvSpPr>
          <p:spPr>
            <a:xfrm>
              <a:off x="387457" y="2368490"/>
              <a:ext cx="3387527" cy="433780"/>
            </a:xfrm>
            <a:prstGeom prst="rect">
              <a:avLst/>
            </a:prstGeom>
          </p:spPr>
          <p:txBody>
            <a:bodyPr lIns="0" tIns="0" rIns="0" bIns="0" rtlCol="0" anchor="t">
              <a:spAutoFit/>
            </a:bodyPr>
            <a:lstStyle/>
            <a:p>
              <a:pPr algn="just">
                <a:lnSpc>
                  <a:spcPts val="2571"/>
                </a:lnSpc>
              </a:pPr>
              <a:r>
                <a:rPr lang="en-US" sz="2143" b="1">
                  <a:solidFill>
                    <a:srgbClr val="FFFFFF"/>
                  </a:solidFill>
                  <a:latin typeface="Montserrat Bold"/>
                  <a:ea typeface="Montserrat Bold"/>
                  <a:cs typeface="Montserrat Bold"/>
                  <a:sym typeface="Montserrat Bold"/>
                </a:rPr>
                <a:t>Dr Sachin Saxena</a:t>
              </a:r>
            </a:p>
          </p:txBody>
        </p:sp>
        <p:sp>
          <p:nvSpPr>
            <p:cNvPr id="19" name="TextBox 19"/>
            <p:cNvSpPr txBox="1"/>
            <p:nvPr/>
          </p:nvSpPr>
          <p:spPr>
            <a:xfrm>
              <a:off x="520840" y="3053633"/>
              <a:ext cx="1845229" cy="407329"/>
            </a:xfrm>
            <a:prstGeom prst="rect">
              <a:avLst/>
            </a:prstGeom>
          </p:spPr>
          <p:txBody>
            <a:bodyPr lIns="0" tIns="0" rIns="0" bIns="0" rtlCol="0" anchor="t">
              <a:spAutoFit/>
            </a:bodyPr>
            <a:lstStyle/>
            <a:p>
              <a:pPr algn="just">
                <a:lnSpc>
                  <a:spcPts val="2414"/>
                </a:lnSpc>
              </a:pPr>
              <a:r>
                <a:rPr lang="en-US" sz="2012" b="1">
                  <a:solidFill>
                    <a:srgbClr val="000000"/>
                  </a:solidFill>
                  <a:latin typeface="Montserrat Bold"/>
                  <a:ea typeface="Montserrat Bold"/>
                  <a:cs typeface="Montserrat Bold"/>
                  <a:sym typeface="Montserrat Bold"/>
                </a:rPr>
                <a:t>Follow on</a:t>
              </a:r>
            </a:p>
          </p:txBody>
        </p:sp>
      </p:grpSp>
      <p:sp>
        <p:nvSpPr>
          <p:cNvPr id="20" name="Freeform 20"/>
          <p:cNvSpPr/>
          <p:nvPr/>
        </p:nvSpPr>
        <p:spPr>
          <a:xfrm>
            <a:off x="15214848" y="6995839"/>
            <a:ext cx="2254893" cy="2049134"/>
          </a:xfrm>
          <a:custGeom>
            <a:avLst/>
            <a:gdLst/>
            <a:ahLst/>
            <a:cxnLst/>
            <a:rect l="l" t="t" r="r" b="b"/>
            <a:pathLst>
              <a:path w="2254893" h="2049134">
                <a:moveTo>
                  <a:pt x="0" y="0"/>
                </a:moveTo>
                <a:lnTo>
                  <a:pt x="2254892" y="0"/>
                </a:lnTo>
                <a:lnTo>
                  <a:pt x="2254892" y="2049133"/>
                </a:lnTo>
                <a:lnTo>
                  <a:pt x="0" y="2049133"/>
                </a:lnTo>
                <a:lnTo>
                  <a:pt x="0" y="0"/>
                </a:lnTo>
                <a:close/>
              </a:path>
            </a:pathLst>
          </a:custGeom>
          <a:blipFill>
            <a:blip r:embed="rId4"/>
            <a:stretch>
              <a:fillRect/>
            </a:stretch>
          </a:blipFill>
        </p:spPr>
      </p:sp>
      <p:sp>
        <p:nvSpPr>
          <p:cNvPr id="21" name="Freeform 21"/>
          <p:cNvSpPr/>
          <p:nvPr/>
        </p:nvSpPr>
        <p:spPr>
          <a:xfrm>
            <a:off x="-131720" y="864494"/>
            <a:ext cx="15346567" cy="7750017"/>
          </a:xfrm>
          <a:custGeom>
            <a:avLst/>
            <a:gdLst/>
            <a:ahLst/>
            <a:cxnLst/>
            <a:rect l="l" t="t" r="r" b="b"/>
            <a:pathLst>
              <a:path w="15346567" h="7750017">
                <a:moveTo>
                  <a:pt x="0" y="0"/>
                </a:moveTo>
                <a:lnTo>
                  <a:pt x="15346568" y="0"/>
                </a:lnTo>
                <a:lnTo>
                  <a:pt x="15346568" y="7750017"/>
                </a:lnTo>
                <a:lnTo>
                  <a:pt x="0" y="7750017"/>
                </a:lnTo>
                <a:lnTo>
                  <a:pt x="0" y="0"/>
                </a:lnTo>
                <a:close/>
              </a:path>
            </a:pathLst>
          </a:custGeom>
          <a:blipFill>
            <a:blip r:embed="rId5"/>
            <a:stretch>
              <a:fillRect/>
            </a:stretch>
          </a:blipFill>
        </p:spPr>
      </p:sp>
      <p:sp>
        <p:nvSpPr>
          <p:cNvPr id="22" name="Freeform 22"/>
          <p:cNvSpPr/>
          <p:nvPr/>
        </p:nvSpPr>
        <p:spPr>
          <a:xfrm>
            <a:off x="13386649" y="244484"/>
            <a:ext cx="4901351" cy="784216"/>
          </a:xfrm>
          <a:custGeom>
            <a:avLst/>
            <a:gdLst/>
            <a:ahLst/>
            <a:cxnLst/>
            <a:rect l="l" t="t" r="r" b="b"/>
            <a:pathLst>
              <a:path w="4901351" h="784216">
                <a:moveTo>
                  <a:pt x="0" y="0"/>
                </a:moveTo>
                <a:lnTo>
                  <a:pt x="4901351" y="0"/>
                </a:lnTo>
                <a:lnTo>
                  <a:pt x="4901351" y="784216"/>
                </a:lnTo>
                <a:lnTo>
                  <a:pt x="0" y="784216"/>
                </a:lnTo>
                <a:lnTo>
                  <a:pt x="0" y="0"/>
                </a:lnTo>
                <a:close/>
              </a:path>
            </a:pathLst>
          </a:custGeom>
          <a:blipFill>
            <a:blip r:embed="rId6" cstate="print">
              <a:extLst>
                <a:ext uri="{96DAC541-7B7A-43D3-8B79-37D633B846F1}">
                  <asvg:svgBlip xmlns:asvg="http://schemas.microsoft.com/office/drawing/2016/SVG/main" xmlns="" r:embed="rId7"/>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365266" y="355109"/>
            <a:ext cx="4901351" cy="784216"/>
          </a:xfrm>
          <a:custGeom>
            <a:avLst/>
            <a:gdLst/>
            <a:ahLst/>
            <a:cxnLst/>
            <a:rect l="l" t="t" r="r" b="b"/>
            <a:pathLst>
              <a:path w="4901351" h="784216">
                <a:moveTo>
                  <a:pt x="0" y="0"/>
                </a:moveTo>
                <a:lnTo>
                  <a:pt x="4901350" y="0"/>
                </a:lnTo>
                <a:lnTo>
                  <a:pt x="4901350" y="784216"/>
                </a:lnTo>
                <a:lnTo>
                  <a:pt x="0" y="784216"/>
                </a:lnTo>
                <a:lnTo>
                  <a:pt x="0" y="0"/>
                </a:lnTo>
                <a:close/>
              </a:path>
            </a:pathLst>
          </a:custGeom>
          <a:blipFill>
            <a:blip r:embed="rId2" cstate="print">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4173200" y="355109"/>
            <a:ext cx="4896046" cy="784216"/>
            <a:chOff x="0" y="0"/>
            <a:chExt cx="1289494" cy="206543"/>
          </a:xfrm>
        </p:grpSpPr>
        <p:sp>
          <p:nvSpPr>
            <p:cNvPr id="4" name="Freeform 4"/>
            <p:cNvSpPr/>
            <p:nvPr/>
          </p:nvSpPr>
          <p:spPr>
            <a:xfrm>
              <a:off x="0" y="0"/>
              <a:ext cx="1289494" cy="206543"/>
            </a:xfrm>
            <a:custGeom>
              <a:avLst/>
              <a:gdLst/>
              <a:ahLst/>
              <a:cxnLst/>
              <a:rect l="l" t="t" r="r" b="b"/>
              <a:pathLst>
                <a:path w="1289494" h="206543">
                  <a:moveTo>
                    <a:pt x="0" y="0"/>
                  </a:moveTo>
                  <a:lnTo>
                    <a:pt x="1289494" y="0"/>
                  </a:lnTo>
                  <a:lnTo>
                    <a:pt x="1289494" y="206543"/>
                  </a:lnTo>
                  <a:lnTo>
                    <a:pt x="0" y="206543"/>
                  </a:lnTo>
                  <a:close/>
                </a:path>
              </a:pathLst>
            </a:custGeom>
            <a:solidFill>
              <a:srgbClr val="8CB7E2"/>
            </a:solidFill>
          </p:spPr>
        </p:sp>
        <p:sp>
          <p:nvSpPr>
            <p:cNvPr id="5" name="TextBox 5"/>
            <p:cNvSpPr txBox="1"/>
            <p:nvPr/>
          </p:nvSpPr>
          <p:spPr>
            <a:xfrm>
              <a:off x="0" y="-38100"/>
              <a:ext cx="1289494" cy="244643"/>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4821705" y="726309"/>
            <a:ext cx="13965705" cy="413016"/>
            <a:chOff x="0" y="0"/>
            <a:chExt cx="14246408" cy="421318"/>
          </a:xfrm>
        </p:grpSpPr>
        <p:sp>
          <p:nvSpPr>
            <p:cNvPr id="7" name="Freeform 7"/>
            <p:cNvSpPr/>
            <p:nvPr/>
          </p:nvSpPr>
          <p:spPr>
            <a:xfrm>
              <a:off x="0" y="0"/>
              <a:ext cx="14246408" cy="421318"/>
            </a:xfrm>
            <a:custGeom>
              <a:avLst/>
              <a:gdLst/>
              <a:ahLst/>
              <a:cxnLst/>
              <a:rect l="l" t="t" r="r" b="b"/>
              <a:pathLst>
                <a:path w="14246408" h="421318">
                  <a:moveTo>
                    <a:pt x="14043208" y="0"/>
                  </a:moveTo>
                  <a:lnTo>
                    <a:pt x="0" y="0"/>
                  </a:lnTo>
                  <a:lnTo>
                    <a:pt x="203200" y="421318"/>
                  </a:lnTo>
                  <a:lnTo>
                    <a:pt x="14246408" y="421318"/>
                  </a:lnTo>
                  <a:lnTo>
                    <a:pt x="14043208" y="0"/>
                  </a:lnTo>
                  <a:close/>
                </a:path>
              </a:pathLst>
            </a:custGeom>
            <a:solidFill>
              <a:srgbClr val="8CB7E2"/>
            </a:solidFill>
          </p:spPr>
        </p:sp>
        <p:sp>
          <p:nvSpPr>
            <p:cNvPr id="8" name="TextBox 8"/>
            <p:cNvSpPr txBox="1"/>
            <p:nvPr/>
          </p:nvSpPr>
          <p:spPr>
            <a:xfrm>
              <a:off x="101600" y="-38100"/>
              <a:ext cx="14043208" cy="459418"/>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4"/>
          <a:srcRect/>
          <a:stretch>
            <a:fillRect/>
          </a:stretch>
        </p:blipFill>
        <p:spPr>
          <a:xfrm>
            <a:off x="14150048" y="355109"/>
            <a:ext cx="4030759" cy="2619993"/>
          </a:xfrm>
          <a:prstGeom prst="rect">
            <a:avLst/>
          </a:prstGeom>
        </p:spPr>
      </p:pic>
      <p:grpSp>
        <p:nvGrpSpPr>
          <p:cNvPr id="10" name="Group 10"/>
          <p:cNvGrpSpPr/>
          <p:nvPr/>
        </p:nvGrpSpPr>
        <p:grpSpPr>
          <a:xfrm>
            <a:off x="0" y="7270433"/>
            <a:ext cx="4267949" cy="3016567"/>
            <a:chOff x="0" y="0"/>
            <a:chExt cx="5690599" cy="4022089"/>
          </a:xfrm>
        </p:grpSpPr>
        <p:grpSp>
          <p:nvGrpSpPr>
            <p:cNvPr id="11" name="Group 11"/>
            <p:cNvGrpSpPr/>
            <p:nvPr/>
          </p:nvGrpSpPr>
          <p:grpSpPr>
            <a:xfrm>
              <a:off x="0" y="2863668"/>
              <a:ext cx="5690599" cy="771803"/>
              <a:chOff x="0" y="0"/>
              <a:chExt cx="3832106" cy="519740"/>
            </a:xfrm>
          </p:grpSpPr>
          <p:sp>
            <p:nvSpPr>
              <p:cNvPr id="12" name="Freeform 12"/>
              <p:cNvSpPr/>
              <p:nvPr/>
            </p:nvSpPr>
            <p:spPr>
              <a:xfrm>
                <a:off x="0" y="0"/>
                <a:ext cx="3832106" cy="519740"/>
              </a:xfrm>
              <a:custGeom>
                <a:avLst/>
                <a:gdLst/>
                <a:ahLst/>
                <a:cxnLst/>
                <a:rect l="l" t="t" r="r" b="b"/>
                <a:pathLst>
                  <a:path w="3832106" h="519740">
                    <a:moveTo>
                      <a:pt x="0" y="0"/>
                    </a:moveTo>
                    <a:lnTo>
                      <a:pt x="3832106" y="0"/>
                    </a:lnTo>
                    <a:lnTo>
                      <a:pt x="3832106" y="519740"/>
                    </a:lnTo>
                    <a:lnTo>
                      <a:pt x="0" y="519740"/>
                    </a:lnTo>
                    <a:close/>
                  </a:path>
                </a:pathLst>
              </a:custGeom>
              <a:solidFill>
                <a:srgbClr val="FFFFFF"/>
              </a:solidFill>
            </p:spPr>
          </p:sp>
          <p:sp>
            <p:nvSpPr>
              <p:cNvPr id="13" name="TextBox 13"/>
              <p:cNvSpPr txBox="1"/>
              <p:nvPr/>
            </p:nvSpPr>
            <p:spPr>
              <a:xfrm>
                <a:off x="0" y="0"/>
                <a:ext cx="3832106" cy="519740"/>
              </a:xfrm>
              <a:prstGeom prst="rect">
                <a:avLst/>
              </a:prstGeom>
            </p:spPr>
            <p:txBody>
              <a:bodyPr lIns="50800" tIns="50800" rIns="50800" bIns="50800" rtlCol="0" anchor="ctr"/>
              <a:lstStyle/>
              <a:p>
                <a:pPr algn="ctr">
                  <a:lnSpc>
                    <a:spcPts val="2456"/>
                  </a:lnSpc>
                </a:pPr>
                <a:endParaRPr/>
              </a:p>
            </p:txBody>
          </p:sp>
        </p:grpSp>
        <p:grpSp>
          <p:nvGrpSpPr>
            <p:cNvPr id="14" name="Group 14"/>
            <p:cNvGrpSpPr>
              <a:grpSpLocks noChangeAspect="1"/>
            </p:cNvGrpSpPr>
            <p:nvPr/>
          </p:nvGrpSpPr>
          <p:grpSpPr>
            <a:xfrm>
              <a:off x="4086026" y="2187851"/>
              <a:ext cx="1033907" cy="1592400"/>
              <a:chOff x="0" y="0"/>
              <a:chExt cx="6887388" cy="10607802"/>
            </a:xfrm>
          </p:grpSpPr>
          <p:sp>
            <p:nvSpPr>
              <p:cNvPr id="15" name="Freeform 15"/>
              <p:cNvSpPr/>
              <p:nvPr/>
            </p:nvSpPr>
            <p:spPr>
              <a:xfrm>
                <a:off x="0" y="0"/>
                <a:ext cx="6887337" cy="10607802"/>
              </a:xfrm>
              <a:custGeom>
                <a:avLst/>
                <a:gdLst/>
                <a:ahLst/>
                <a:cxnLst/>
                <a:rect l="l" t="t" r="r" b="b"/>
                <a:pathLst>
                  <a:path w="6887337" h="10607802">
                    <a:moveTo>
                      <a:pt x="285877" y="2921"/>
                    </a:moveTo>
                    <a:lnTo>
                      <a:pt x="6887337" y="627634"/>
                    </a:lnTo>
                    <a:lnTo>
                      <a:pt x="5016500" y="10607802"/>
                    </a:lnTo>
                    <a:lnTo>
                      <a:pt x="0" y="9431528"/>
                    </a:lnTo>
                    <a:lnTo>
                      <a:pt x="255143" y="0"/>
                    </a:lnTo>
                    <a:lnTo>
                      <a:pt x="286004" y="2921"/>
                    </a:lnTo>
                    <a:moveTo>
                      <a:pt x="280543" y="60579"/>
                    </a:moveTo>
                    <a:lnTo>
                      <a:pt x="283210" y="31750"/>
                    </a:lnTo>
                    <a:lnTo>
                      <a:pt x="312166" y="32512"/>
                    </a:lnTo>
                    <a:lnTo>
                      <a:pt x="58547" y="9409430"/>
                    </a:lnTo>
                    <a:lnTo>
                      <a:pt x="29591" y="9408668"/>
                    </a:lnTo>
                    <a:lnTo>
                      <a:pt x="36195" y="9380475"/>
                    </a:lnTo>
                    <a:lnTo>
                      <a:pt x="5000244" y="10544556"/>
                    </a:lnTo>
                    <a:lnTo>
                      <a:pt x="4993640" y="10572750"/>
                    </a:lnTo>
                    <a:lnTo>
                      <a:pt x="4965192" y="10567416"/>
                    </a:lnTo>
                    <a:lnTo>
                      <a:pt x="6824726" y="648208"/>
                    </a:lnTo>
                    <a:lnTo>
                      <a:pt x="6853174" y="653542"/>
                    </a:lnTo>
                    <a:lnTo>
                      <a:pt x="6850507" y="682371"/>
                    </a:lnTo>
                    <a:lnTo>
                      <a:pt x="280416" y="60579"/>
                    </a:lnTo>
                    <a:close/>
                  </a:path>
                </a:pathLst>
              </a:custGeom>
              <a:solidFill>
                <a:srgbClr val="FEA106"/>
              </a:solidFill>
            </p:spPr>
          </p:sp>
        </p:grpSp>
        <p:grpSp>
          <p:nvGrpSpPr>
            <p:cNvPr id="16" name="Group 16"/>
            <p:cNvGrpSpPr>
              <a:grpSpLocks noChangeAspect="1"/>
            </p:cNvGrpSpPr>
            <p:nvPr/>
          </p:nvGrpSpPr>
          <p:grpSpPr>
            <a:xfrm>
              <a:off x="3933206" y="2286560"/>
              <a:ext cx="1084288" cy="1735529"/>
              <a:chOff x="0" y="0"/>
              <a:chExt cx="6606921" cy="10575138"/>
            </a:xfrm>
          </p:grpSpPr>
          <p:sp>
            <p:nvSpPr>
              <p:cNvPr id="17" name="Freeform 17"/>
              <p:cNvSpPr/>
              <p:nvPr/>
            </p:nvSpPr>
            <p:spPr>
              <a:xfrm>
                <a:off x="0" y="0"/>
                <a:ext cx="6606921" cy="10575163"/>
              </a:xfrm>
              <a:custGeom>
                <a:avLst/>
                <a:gdLst/>
                <a:ahLst/>
                <a:cxnLst/>
                <a:rect l="l" t="t" r="r" b="b"/>
                <a:pathLst>
                  <a:path w="6606921" h="10575163">
                    <a:moveTo>
                      <a:pt x="5461" y="0"/>
                    </a:moveTo>
                    <a:lnTo>
                      <a:pt x="6606921" y="624713"/>
                    </a:lnTo>
                    <a:lnTo>
                      <a:pt x="4741672" y="10575163"/>
                    </a:lnTo>
                    <a:lnTo>
                      <a:pt x="4684776" y="10564495"/>
                    </a:lnTo>
                    <a:lnTo>
                      <a:pt x="6544183" y="645287"/>
                    </a:lnTo>
                    <a:lnTo>
                      <a:pt x="6572631" y="650621"/>
                    </a:lnTo>
                    <a:lnTo>
                      <a:pt x="6569963" y="679450"/>
                    </a:lnTo>
                    <a:lnTo>
                      <a:pt x="0" y="57658"/>
                    </a:lnTo>
                    <a:close/>
                  </a:path>
                </a:pathLst>
              </a:custGeom>
              <a:solidFill>
                <a:srgbClr val="FE5006"/>
              </a:solidFill>
            </p:spPr>
          </p:sp>
        </p:grpSp>
        <p:grpSp>
          <p:nvGrpSpPr>
            <p:cNvPr id="18" name="Group 18"/>
            <p:cNvGrpSpPr>
              <a:grpSpLocks noChangeAspect="1"/>
            </p:cNvGrpSpPr>
            <p:nvPr/>
          </p:nvGrpSpPr>
          <p:grpSpPr>
            <a:xfrm>
              <a:off x="3774985" y="2136779"/>
              <a:ext cx="1238784" cy="1694544"/>
              <a:chOff x="0" y="0"/>
              <a:chExt cx="9946386" cy="13605751"/>
            </a:xfrm>
          </p:grpSpPr>
          <p:sp>
            <p:nvSpPr>
              <p:cNvPr id="19" name="Freeform 19"/>
              <p:cNvSpPr/>
              <p:nvPr/>
            </p:nvSpPr>
            <p:spPr>
              <a:xfrm>
                <a:off x="0" y="0"/>
                <a:ext cx="9946386" cy="13605763"/>
              </a:xfrm>
              <a:custGeom>
                <a:avLst/>
                <a:gdLst/>
                <a:ahLst/>
                <a:cxnLst/>
                <a:rect l="l" t="t" r="r" b="b"/>
                <a:pathLst>
                  <a:path w="9946386" h="13605763">
                    <a:moveTo>
                      <a:pt x="9327007" y="0"/>
                    </a:moveTo>
                    <a:lnTo>
                      <a:pt x="0" y="1340993"/>
                    </a:lnTo>
                    <a:lnTo>
                      <a:pt x="2675001" y="13605763"/>
                    </a:lnTo>
                    <a:lnTo>
                      <a:pt x="9946386" y="13494511"/>
                    </a:lnTo>
                    <a:lnTo>
                      <a:pt x="9327007" y="0"/>
                    </a:lnTo>
                    <a:close/>
                  </a:path>
                </a:pathLst>
              </a:custGeom>
              <a:blipFill>
                <a:blip r:embed="rId5" cstate="print"/>
                <a:stretch>
                  <a:fillRect l="-18395" r="-18395"/>
                </a:stretch>
              </a:blipFill>
            </p:spPr>
          </p:sp>
        </p:grpSp>
        <p:sp>
          <p:nvSpPr>
            <p:cNvPr id="20" name="Freeform 20"/>
            <p:cNvSpPr/>
            <p:nvPr/>
          </p:nvSpPr>
          <p:spPr>
            <a:xfrm>
              <a:off x="2439248" y="3047996"/>
              <a:ext cx="1335737" cy="412965"/>
            </a:xfrm>
            <a:custGeom>
              <a:avLst/>
              <a:gdLst/>
              <a:ahLst/>
              <a:cxnLst/>
              <a:rect l="l" t="t" r="r" b="b"/>
              <a:pathLst>
                <a:path w="1335737" h="412965">
                  <a:moveTo>
                    <a:pt x="0" y="0"/>
                  </a:moveTo>
                  <a:lnTo>
                    <a:pt x="1335737" y="0"/>
                  </a:lnTo>
                  <a:lnTo>
                    <a:pt x="1335737" y="412966"/>
                  </a:lnTo>
                  <a:lnTo>
                    <a:pt x="0" y="412966"/>
                  </a:lnTo>
                  <a:lnTo>
                    <a:pt x="0" y="0"/>
                  </a:lnTo>
                  <a:close/>
                </a:path>
              </a:pathLst>
            </a:custGeom>
            <a:blipFill>
              <a:blip r:embed="rId6" cstate="print"/>
              <a:stretch>
                <a:fillRect/>
              </a:stretch>
            </a:blipFill>
          </p:spPr>
        </p:sp>
        <p:sp>
          <p:nvSpPr>
            <p:cNvPr id="21" name="TextBox 21"/>
            <p:cNvSpPr txBox="1"/>
            <p:nvPr/>
          </p:nvSpPr>
          <p:spPr>
            <a:xfrm>
              <a:off x="287555" y="360875"/>
              <a:ext cx="1338353" cy="195597"/>
            </a:xfrm>
            <a:prstGeom prst="rect">
              <a:avLst/>
            </a:prstGeom>
          </p:spPr>
          <p:txBody>
            <a:bodyPr lIns="0" tIns="0" rIns="0" bIns="0" rtlCol="0" anchor="t">
              <a:spAutoFit/>
            </a:bodyPr>
            <a:lstStyle/>
            <a:p>
              <a:pPr algn="ctr">
                <a:lnSpc>
                  <a:spcPts val="1058"/>
                </a:lnSpc>
              </a:pPr>
              <a:endParaRPr/>
            </a:p>
          </p:txBody>
        </p:sp>
        <p:sp>
          <p:nvSpPr>
            <p:cNvPr id="22" name="TextBox 22"/>
            <p:cNvSpPr txBox="1"/>
            <p:nvPr/>
          </p:nvSpPr>
          <p:spPr>
            <a:xfrm>
              <a:off x="482596" y="38100"/>
              <a:ext cx="4820910" cy="523137"/>
            </a:xfrm>
            <a:prstGeom prst="rect">
              <a:avLst/>
            </a:prstGeom>
          </p:spPr>
          <p:txBody>
            <a:bodyPr lIns="0" tIns="0" rIns="0" bIns="0" rtlCol="0" anchor="t">
              <a:spAutoFit/>
            </a:bodyPr>
            <a:lstStyle/>
            <a:p>
              <a:pPr algn="ctr">
                <a:lnSpc>
                  <a:spcPts val="2948"/>
                </a:lnSpc>
              </a:pPr>
              <a:endParaRPr/>
            </a:p>
          </p:txBody>
        </p:sp>
        <p:sp>
          <p:nvSpPr>
            <p:cNvPr id="23" name="TextBox 23"/>
            <p:cNvSpPr txBox="1"/>
            <p:nvPr/>
          </p:nvSpPr>
          <p:spPr>
            <a:xfrm>
              <a:off x="387457" y="2368490"/>
              <a:ext cx="3387527" cy="433780"/>
            </a:xfrm>
            <a:prstGeom prst="rect">
              <a:avLst/>
            </a:prstGeom>
          </p:spPr>
          <p:txBody>
            <a:bodyPr lIns="0" tIns="0" rIns="0" bIns="0" rtlCol="0" anchor="t">
              <a:spAutoFit/>
            </a:bodyPr>
            <a:lstStyle/>
            <a:p>
              <a:pPr algn="just">
                <a:lnSpc>
                  <a:spcPts val="2571"/>
                </a:lnSpc>
              </a:pPr>
              <a:r>
                <a:rPr lang="en-US" sz="2143" b="1">
                  <a:solidFill>
                    <a:srgbClr val="FFFFFF"/>
                  </a:solidFill>
                  <a:latin typeface="Montserrat Bold"/>
                  <a:ea typeface="Montserrat Bold"/>
                  <a:cs typeface="Montserrat Bold"/>
                  <a:sym typeface="Montserrat Bold"/>
                </a:rPr>
                <a:t>Dr Sachin Saxena</a:t>
              </a:r>
            </a:p>
          </p:txBody>
        </p:sp>
        <p:sp>
          <p:nvSpPr>
            <p:cNvPr id="24" name="TextBox 24"/>
            <p:cNvSpPr txBox="1"/>
            <p:nvPr/>
          </p:nvSpPr>
          <p:spPr>
            <a:xfrm>
              <a:off x="520840" y="3053633"/>
              <a:ext cx="1845229" cy="407329"/>
            </a:xfrm>
            <a:prstGeom prst="rect">
              <a:avLst/>
            </a:prstGeom>
          </p:spPr>
          <p:txBody>
            <a:bodyPr lIns="0" tIns="0" rIns="0" bIns="0" rtlCol="0" anchor="t">
              <a:spAutoFit/>
            </a:bodyPr>
            <a:lstStyle/>
            <a:p>
              <a:pPr algn="just">
                <a:lnSpc>
                  <a:spcPts val="2414"/>
                </a:lnSpc>
              </a:pPr>
              <a:r>
                <a:rPr lang="en-US" sz="2012" b="1">
                  <a:solidFill>
                    <a:srgbClr val="000000"/>
                  </a:solidFill>
                  <a:latin typeface="Montserrat Bold"/>
                  <a:ea typeface="Montserrat Bold"/>
                  <a:cs typeface="Montserrat Bold"/>
                  <a:sym typeface="Montserrat Bold"/>
                </a:rPr>
                <a:t>Follow on</a:t>
              </a:r>
            </a:p>
          </p:txBody>
        </p:sp>
      </p:grpSp>
      <p:sp>
        <p:nvSpPr>
          <p:cNvPr id="25" name="Freeform 25"/>
          <p:cNvSpPr/>
          <p:nvPr/>
        </p:nvSpPr>
        <p:spPr>
          <a:xfrm>
            <a:off x="5235041" y="5593946"/>
            <a:ext cx="8915007" cy="4769529"/>
          </a:xfrm>
          <a:custGeom>
            <a:avLst/>
            <a:gdLst/>
            <a:ahLst/>
            <a:cxnLst/>
            <a:rect l="l" t="t" r="r" b="b"/>
            <a:pathLst>
              <a:path w="8915007" h="4769529">
                <a:moveTo>
                  <a:pt x="0" y="0"/>
                </a:moveTo>
                <a:lnTo>
                  <a:pt x="8915007" y="0"/>
                </a:lnTo>
                <a:lnTo>
                  <a:pt x="8915007" y="4769528"/>
                </a:lnTo>
                <a:lnTo>
                  <a:pt x="0" y="4769528"/>
                </a:lnTo>
                <a:lnTo>
                  <a:pt x="0" y="0"/>
                </a:lnTo>
                <a:close/>
              </a:path>
            </a:pathLst>
          </a:custGeom>
          <a:blipFill>
            <a:blip r:embed="rId7"/>
            <a:stretch>
              <a:fillRect/>
            </a:stretch>
          </a:blipFill>
        </p:spPr>
      </p:sp>
      <p:sp>
        <p:nvSpPr>
          <p:cNvPr id="26" name="TextBox 26"/>
          <p:cNvSpPr txBox="1"/>
          <p:nvPr/>
        </p:nvSpPr>
        <p:spPr>
          <a:xfrm>
            <a:off x="684812" y="1541281"/>
            <a:ext cx="12754719" cy="849674"/>
          </a:xfrm>
          <a:prstGeom prst="rect">
            <a:avLst/>
          </a:prstGeom>
        </p:spPr>
        <p:txBody>
          <a:bodyPr lIns="0" tIns="0" rIns="0" bIns="0" rtlCol="0" anchor="t">
            <a:spAutoFit/>
          </a:bodyPr>
          <a:lstStyle/>
          <a:p>
            <a:pPr algn="l">
              <a:lnSpc>
                <a:spcPts val="6719"/>
              </a:lnSpc>
            </a:pPr>
            <a:r>
              <a:rPr lang="en-US" sz="4799">
                <a:solidFill>
                  <a:srgbClr val="000000"/>
                </a:solidFill>
                <a:latin typeface="Sailors"/>
                <a:ea typeface="Sailors"/>
                <a:cs typeface="Sailors"/>
                <a:sym typeface="Sailors"/>
              </a:rPr>
              <a:t>Schema Enforcement or Schema Validation</a:t>
            </a:r>
          </a:p>
        </p:txBody>
      </p:sp>
      <p:sp>
        <p:nvSpPr>
          <p:cNvPr id="27" name="TextBox 27"/>
          <p:cNvSpPr txBox="1"/>
          <p:nvPr/>
        </p:nvSpPr>
        <p:spPr>
          <a:xfrm>
            <a:off x="346738" y="3036919"/>
            <a:ext cx="17059362" cy="2557027"/>
          </a:xfrm>
          <a:prstGeom prst="rect">
            <a:avLst/>
          </a:prstGeom>
        </p:spPr>
        <p:txBody>
          <a:bodyPr lIns="0" tIns="0" rIns="0" bIns="0" rtlCol="0" anchor="t">
            <a:spAutoFit/>
          </a:bodyPr>
          <a:lstStyle/>
          <a:p>
            <a:pPr marL="529961" lvl="1" indent="-264981" algn="l">
              <a:lnSpc>
                <a:spcPts val="3436"/>
              </a:lnSpc>
              <a:buFont typeface="Arial"/>
              <a:buChar char="•"/>
            </a:pPr>
            <a:r>
              <a:rPr lang="en-US" sz="2454" b="1">
                <a:solidFill>
                  <a:srgbClr val="004AAD"/>
                </a:solidFill>
                <a:latin typeface="DM Sans Bold"/>
                <a:ea typeface="DM Sans Bold"/>
                <a:cs typeface="DM Sans Bold"/>
                <a:sym typeface="DM Sans Bold"/>
              </a:rPr>
              <a:t>Schema enforcement, also known as schema validation, is a safeguard in Delta Lake that ensures data quality by rejecting writes to a table that do not match the table's schema.</a:t>
            </a:r>
          </a:p>
          <a:p>
            <a:pPr marL="529961" lvl="1" indent="-264981" algn="l">
              <a:lnSpc>
                <a:spcPts val="3436"/>
              </a:lnSpc>
              <a:buFont typeface="Arial"/>
              <a:buChar char="•"/>
            </a:pPr>
            <a:r>
              <a:rPr lang="en-US" sz="2454" b="1">
                <a:solidFill>
                  <a:srgbClr val="00BF63"/>
                </a:solidFill>
                <a:latin typeface="DM Sans Bold"/>
                <a:ea typeface="DM Sans Bold"/>
                <a:cs typeface="DM Sans Bold"/>
                <a:sym typeface="DM Sans Bold"/>
              </a:rPr>
              <a:t>Like the front desk manager at a busy restaurant that only accepts reservations, it checks to see whether each column in data inserted into the table is on its list of expected columns (in other words, whether each one has a "reservation"), and rejects any writes with columns that aren't on the list.</a:t>
            </a:r>
          </a:p>
          <a:p>
            <a:pPr algn="l">
              <a:lnSpc>
                <a:spcPts val="3436"/>
              </a:lnSpc>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365266" y="355109"/>
            <a:ext cx="4901351" cy="784216"/>
          </a:xfrm>
          <a:custGeom>
            <a:avLst/>
            <a:gdLst/>
            <a:ahLst/>
            <a:cxnLst/>
            <a:rect l="l" t="t" r="r" b="b"/>
            <a:pathLst>
              <a:path w="4901351" h="784216">
                <a:moveTo>
                  <a:pt x="0" y="0"/>
                </a:moveTo>
                <a:lnTo>
                  <a:pt x="4901350" y="0"/>
                </a:lnTo>
                <a:lnTo>
                  <a:pt x="4901350" y="784216"/>
                </a:lnTo>
                <a:lnTo>
                  <a:pt x="0" y="784216"/>
                </a:lnTo>
                <a:lnTo>
                  <a:pt x="0" y="0"/>
                </a:lnTo>
                <a:close/>
              </a:path>
            </a:pathLst>
          </a:custGeom>
          <a:blipFill>
            <a:blip r:embed="rId2" cstate="print">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4173200" y="355109"/>
            <a:ext cx="4896046" cy="784216"/>
            <a:chOff x="0" y="0"/>
            <a:chExt cx="1289494" cy="206543"/>
          </a:xfrm>
        </p:grpSpPr>
        <p:sp>
          <p:nvSpPr>
            <p:cNvPr id="4" name="Freeform 4"/>
            <p:cNvSpPr/>
            <p:nvPr/>
          </p:nvSpPr>
          <p:spPr>
            <a:xfrm>
              <a:off x="0" y="0"/>
              <a:ext cx="1289494" cy="206543"/>
            </a:xfrm>
            <a:custGeom>
              <a:avLst/>
              <a:gdLst/>
              <a:ahLst/>
              <a:cxnLst/>
              <a:rect l="l" t="t" r="r" b="b"/>
              <a:pathLst>
                <a:path w="1289494" h="206543">
                  <a:moveTo>
                    <a:pt x="0" y="0"/>
                  </a:moveTo>
                  <a:lnTo>
                    <a:pt x="1289494" y="0"/>
                  </a:lnTo>
                  <a:lnTo>
                    <a:pt x="1289494" y="206543"/>
                  </a:lnTo>
                  <a:lnTo>
                    <a:pt x="0" y="206543"/>
                  </a:lnTo>
                  <a:close/>
                </a:path>
              </a:pathLst>
            </a:custGeom>
            <a:solidFill>
              <a:srgbClr val="8CB7E2"/>
            </a:solidFill>
          </p:spPr>
        </p:sp>
        <p:sp>
          <p:nvSpPr>
            <p:cNvPr id="5" name="TextBox 5"/>
            <p:cNvSpPr txBox="1"/>
            <p:nvPr/>
          </p:nvSpPr>
          <p:spPr>
            <a:xfrm>
              <a:off x="0" y="-38100"/>
              <a:ext cx="1289494" cy="244643"/>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4821705" y="726309"/>
            <a:ext cx="13965705" cy="413016"/>
            <a:chOff x="0" y="0"/>
            <a:chExt cx="14246408" cy="421318"/>
          </a:xfrm>
        </p:grpSpPr>
        <p:sp>
          <p:nvSpPr>
            <p:cNvPr id="7" name="Freeform 7"/>
            <p:cNvSpPr/>
            <p:nvPr/>
          </p:nvSpPr>
          <p:spPr>
            <a:xfrm>
              <a:off x="0" y="0"/>
              <a:ext cx="14246408" cy="421318"/>
            </a:xfrm>
            <a:custGeom>
              <a:avLst/>
              <a:gdLst/>
              <a:ahLst/>
              <a:cxnLst/>
              <a:rect l="l" t="t" r="r" b="b"/>
              <a:pathLst>
                <a:path w="14246408" h="421318">
                  <a:moveTo>
                    <a:pt x="14043208" y="0"/>
                  </a:moveTo>
                  <a:lnTo>
                    <a:pt x="0" y="0"/>
                  </a:lnTo>
                  <a:lnTo>
                    <a:pt x="203200" y="421318"/>
                  </a:lnTo>
                  <a:lnTo>
                    <a:pt x="14246408" y="421318"/>
                  </a:lnTo>
                  <a:lnTo>
                    <a:pt x="14043208" y="0"/>
                  </a:lnTo>
                  <a:close/>
                </a:path>
              </a:pathLst>
            </a:custGeom>
            <a:solidFill>
              <a:srgbClr val="8CB7E2"/>
            </a:solidFill>
          </p:spPr>
        </p:sp>
        <p:sp>
          <p:nvSpPr>
            <p:cNvPr id="8" name="TextBox 8"/>
            <p:cNvSpPr txBox="1"/>
            <p:nvPr/>
          </p:nvSpPr>
          <p:spPr>
            <a:xfrm>
              <a:off x="101600" y="-38100"/>
              <a:ext cx="14043208" cy="459418"/>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0" y="-1119389"/>
            <a:ext cx="3340241" cy="2360867"/>
            <a:chOff x="0" y="0"/>
            <a:chExt cx="4453654" cy="3147822"/>
          </a:xfrm>
        </p:grpSpPr>
        <p:grpSp>
          <p:nvGrpSpPr>
            <p:cNvPr id="10" name="Group 10"/>
            <p:cNvGrpSpPr/>
            <p:nvPr/>
          </p:nvGrpSpPr>
          <p:grpSpPr>
            <a:xfrm>
              <a:off x="0" y="2241203"/>
              <a:ext cx="4453654" cy="604039"/>
              <a:chOff x="0" y="0"/>
              <a:chExt cx="3832106" cy="519740"/>
            </a:xfrm>
          </p:grpSpPr>
          <p:sp>
            <p:nvSpPr>
              <p:cNvPr id="11" name="Freeform 11"/>
              <p:cNvSpPr/>
              <p:nvPr/>
            </p:nvSpPr>
            <p:spPr>
              <a:xfrm>
                <a:off x="0" y="0"/>
                <a:ext cx="3832106" cy="519740"/>
              </a:xfrm>
              <a:custGeom>
                <a:avLst/>
                <a:gdLst/>
                <a:ahLst/>
                <a:cxnLst/>
                <a:rect l="l" t="t" r="r" b="b"/>
                <a:pathLst>
                  <a:path w="3832106" h="519740">
                    <a:moveTo>
                      <a:pt x="0" y="0"/>
                    </a:moveTo>
                    <a:lnTo>
                      <a:pt x="3832106" y="0"/>
                    </a:lnTo>
                    <a:lnTo>
                      <a:pt x="3832106" y="519740"/>
                    </a:lnTo>
                    <a:lnTo>
                      <a:pt x="0" y="519740"/>
                    </a:lnTo>
                    <a:close/>
                  </a:path>
                </a:pathLst>
              </a:custGeom>
              <a:solidFill>
                <a:srgbClr val="FFFFFF"/>
              </a:solidFill>
            </p:spPr>
          </p:sp>
          <p:sp>
            <p:nvSpPr>
              <p:cNvPr id="12" name="TextBox 12"/>
              <p:cNvSpPr txBox="1"/>
              <p:nvPr/>
            </p:nvSpPr>
            <p:spPr>
              <a:xfrm>
                <a:off x="0" y="0"/>
                <a:ext cx="3832106" cy="519740"/>
              </a:xfrm>
              <a:prstGeom prst="rect">
                <a:avLst/>
              </a:prstGeom>
            </p:spPr>
            <p:txBody>
              <a:bodyPr lIns="50800" tIns="50800" rIns="50800" bIns="50800" rtlCol="0" anchor="ctr"/>
              <a:lstStyle/>
              <a:p>
                <a:pPr algn="ctr">
                  <a:lnSpc>
                    <a:spcPts val="2456"/>
                  </a:lnSpc>
                </a:pPr>
                <a:endParaRPr/>
              </a:p>
            </p:txBody>
          </p:sp>
        </p:grpSp>
        <p:grpSp>
          <p:nvGrpSpPr>
            <p:cNvPr id="13" name="Group 13"/>
            <p:cNvGrpSpPr>
              <a:grpSpLocks noChangeAspect="1"/>
            </p:cNvGrpSpPr>
            <p:nvPr/>
          </p:nvGrpSpPr>
          <p:grpSpPr>
            <a:xfrm>
              <a:off x="3197862" y="1712286"/>
              <a:ext cx="809170" cy="1246266"/>
              <a:chOff x="0" y="0"/>
              <a:chExt cx="6887388" cy="10607802"/>
            </a:xfrm>
          </p:grpSpPr>
          <p:sp>
            <p:nvSpPr>
              <p:cNvPr id="14" name="Freeform 14"/>
              <p:cNvSpPr/>
              <p:nvPr/>
            </p:nvSpPr>
            <p:spPr>
              <a:xfrm>
                <a:off x="0" y="0"/>
                <a:ext cx="6887337" cy="10607802"/>
              </a:xfrm>
              <a:custGeom>
                <a:avLst/>
                <a:gdLst/>
                <a:ahLst/>
                <a:cxnLst/>
                <a:rect l="l" t="t" r="r" b="b"/>
                <a:pathLst>
                  <a:path w="6887337" h="10607802">
                    <a:moveTo>
                      <a:pt x="285877" y="2921"/>
                    </a:moveTo>
                    <a:lnTo>
                      <a:pt x="6887337" y="627634"/>
                    </a:lnTo>
                    <a:lnTo>
                      <a:pt x="5016500" y="10607802"/>
                    </a:lnTo>
                    <a:lnTo>
                      <a:pt x="0" y="9431528"/>
                    </a:lnTo>
                    <a:lnTo>
                      <a:pt x="255143" y="0"/>
                    </a:lnTo>
                    <a:lnTo>
                      <a:pt x="286004" y="2921"/>
                    </a:lnTo>
                    <a:moveTo>
                      <a:pt x="280543" y="60579"/>
                    </a:moveTo>
                    <a:lnTo>
                      <a:pt x="283210" y="31750"/>
                    </a:lnTo>
                    <a:lnTo>
                      <a:pt x="312166" y="32512"/>
                    </a:lnTo>
                    <a:lnTo>
                      <a:pt x="58547" y="9409430"/>
                    </a:lnTo>
                    <a:lnTo>
                      <a:pt x="29591" y="9408668"/>
                    </a:lnTo>
                    <a:lnTo>
                      <a:pt x="36195" y="9380475"/>
                    </a:lnTo>
                    <a:lnTo>
                      <a:pt x="5000244" y="10544556"/>
                    </a:lnTo>
                    <a:lnTo>
                      <a:pt x="4993640" y="10572750"/>
                    </a:lnTo>
                    <a:lnTo>
                      <a:pt x="4965192" y="10567416"/>
                    </a:lnTo>
                    <a:lnTo>
                      <a:pt x="6824726" y="648208"/>
                    </a:lnTo>
                    <a:lnTo>
                      <a:pt x="6853174" y="653542"/>
                    </a:lnTo>
                    <a:lnTo>
                      <a:pt x="6850507" y="682371"/>
                    </a:lnTo>
                    <a:lnTo>
                      <a:pt x="280416" y="60579"/>
                    </a:lnTo>
                    <a:close/>
                  </a:path>
                </a:pathLst>
              </a:custGeom>
              <a:solidFill>
                <a:srgbClr val="FEA106"/>
              </a:solidFill>
            </p:spPr>
          </p:sp>
        </p:grpSp>
        <p:grpSp>
          <p:nvGrpSpPr>
            <p:cNvPr id="15" name="Group 15"/>
            <p:cNvGrpSpPr>
              <a:grpSpLocks noChangeAspect="1"/>
            </p:cNvGrpSpPr>
            <p:nvPr/>
          </p:nvGrpSpPr>
          <p:grpSpPr>
            <a:xfrm>
              <a:off x="3078259" y="1789539"/>
              <a:ext cx="848601" cy="1358283"/>
              <a:chOff x="0" y="0"/>
              <a:chExt cx="6606921" cy="10575138"/>
            </a:xfrm>
          </p:grpSpPr>
          <p:sp>
            <p:nvSpPr>
              <p:cNvPr id="16" name="Freeform 16"/>
              <p:cNvSpPr/>
              <p:nvPr/>
            </p:nvSpPr>
            <p:spPr>
              <a:xfrm>
                <a:off x="0" y="0"/>
                <a:ext cx="6606921" cy="10575163"/>
              </a:xfrm>
              <a:custGeom>
                <a:avLst/>
                <a:gdLst/>
                <a:ahLst/>
                <a:cxnLst/>
                <a:rect l="l" t="t" r="r" b="b"/>
                <a:pathLst>
                  <a:path w="6606921" h="10575163">
                    <a:moveTo>
                      <a:pt x="5461" y="0"/>
                    </a:moveTo>
                    <a:lnTo>
                      <a:pt x="6606921" y="624713"/>
                    </a:lnTo>
                    <a:lnTo>
                      <a:pt x="4741672" y="10575163"/>
                    </a:lnTo>
                    <a:lnTo>
                      <a:pt x="4684776" y="10564495"/>
                    </a:lnTo>
                    <a:lnTo>
                      <a:pt x="6544183" y="645287"/>
                    </a:lnTo>
                    <a:lnTo>
                      <a:pt x="6572631" y="650621"/>
                    </a:lnTo>
                    <a:lnTo>
                      <a:pt x="6569963" y="679450"/>
                    </a:lnTo>
                    <a:lnTo>
                      <a:pt x="0" y="57658"/>
                    </a:lnTo>
                    <a:close/>
                  </a:path>
                </a:pathLst>
              </a:custGeom>
              <a:solidFill>
                <a:srgbClr val="FE5006"/>
              </a:solidFill>
            </p:spPr>
          </p:sp>
        </p:grpSp>
        <p:grpSp>
          <p:nvGrpSpPr>
            <p:cNvPr id="17" name="Group 17"/>
            <p:cNvGrpSpPr>
              <a:grpSpLocks noChangeAspect="1"/>
            </p:cNvGrpSpPr>
            <p:nvPr/>
          </p:nvGrpSpPr>
          <p:grpSpPr>
            <a:xfrm>
              <a:off x="2954430" y="1672315"/>
              <a:ext cx="969514" cy="1326207"/>
              <a:chOff x="0" y="0"/>
              <a:chExt cx="9946386" cy="13605751"/>
            </a:xfrm>
          </p:grpSpPr>
          <p:sp>
            <p:nvSpPr>
              <p:cNvPr id="18" name="Freeform 18"/>
              <p:cNvSpPr/>
              <p:nvPr/>
            </p:nvSpPr>
            <p:spPr>
              <a:xfrm>
                <a:off x="0" y="0"/>
                <a:ext cx="9946386" cy="13605763"/>
              </a:xfrm>
              <a:custGeom>
                <a:avLst/>
                <a:gdLst/>
                <a:ahLst/>
                <a:cxnLst/>
                <a:rect l="l" t="t" r="r" b="b"/>
                <a:pathLst>
                  <a:path w="9946386" h="13605763">
                    <a:moveTo>
                      <a:pt x="9327007" y="0"/>
                    </a:moveTo>
                    <a:lnTo>
                      <a:pt x="0" y="1340993"/>
                    </a:lnTo>
                    <a:lnTo>
                      <a:pt x="2675001" y="13605763"/>
                    </a:lnTo>
                    <a:lnTo>
                      <a:pt x="9946386" y="13494511"/>
                    </a:lnTo>
                    <a:lnTo>
                      <a:pt x="9327007" y="0"/>
                    </a:lnTo>
                    <a:close/>
                  </a:path>
                </a:pathLst>
              </a:custGeom>
              <a:blipFill>
                <a:blip r:embed="rId4" cstate="print"/>
                <a:stretch>
                  <a:fillRect l="-18395" r="-18395"/>
                </a:stretch>
              </a:blipFill>
            </p:spPr>
          </p:sp>
        </p:grpSp>
        <p:sp>
          <p:nvSpPr>
            <p:cNvPr id="19" name="Freeform 19"/>
            <p:cNvSpPr/>
            <p:nvPr/>
          </p:nvSpPr>
          <p:spPr>
            <a:xfrm>
              <a:off x="1909037" y="2385465"/>
              <a:ext cx="1045393" cy="323201"/>
            </a:xfrm>
            <a:custGeom>
              <a:avLst/>
              <a:gdLst/>
              <a:ahLst/>
              <a:cxnLst/>
              <a:rect l="l" t="t" r="r" b="b"/>
              <a:pathLst>
                <a:path w="1045393" h="323201">
                  <a:moveTo>
                    <a:pt x="0" y="0"/>
                  </a:moveTo>
                  <a:lnTo>
                    <a:pt x="1045393" y="0"/>
                  </a:lnTo>
                  <a:lnTo>
                    <a:pt x="1045393" y="323200"/>
                  </a:lnTo>
                  <a:lnTo>
                    <a:pt x="0" y="323200"/>
                  </a:lnTo>
                  <a:lnTo>
                    <a:pt x="0" y="0"/>
                  </a:lnTo>
                  <a:close/>
                </a:path>
              </a:pathLst>
            </a:custGeom>
            <a:blipFill>
              <a:blip r:embed="rId5" cstate="print"/>
              <a:stretch>
                <a:fillRect/>
              </a:stretch>
            </a:blipFill>
          </p:spPr>
        </p:sp>
        <p:sp>
          <p:nvSpPr>
            <p:cNvPr id="20" name="TextBox 20"/>
            <p:cNvSpPr txBox="1"/>
            <p:nvPr/>
          </p:nvSpPr>
          <p:spPr>
            <a:xfrm>
              <a:off x="225050" y="277049"/>
              <a:ext cx="1047440" cy="158465"/>
            </a:xfrm>
            <a:prstGeom prst="rect">
              <a:avLst/>
            </a:prstGeom>
          </p:spPr>
          <p:txBody>
            <a:bodyPr lIns="0" tIns="0" rIns="0" bIns="0" rtlCol="0" anchor="t">
              <a:spAutoFit/>
            </a:bodyPr>
            <a:lstStyle/>
            <a:p>
              <a:pPr algn="ctr">
                <a:lnSpc>
                  <a:spcPts val="828"/>
                </a:lnSpc>
              </a:pPr>
              <a:endParaRPr/>
            </a:p>
          </p:txBody>
        </p:sp>
        <p:sp>
          <p:nvSpPr>
            <p:cNvPr id="21" name="TextBox 21"/>
            <p:cNvSpPr txBox="1"/>
            <p:nvPr/>
          </p:nvSpPr>
          <p:spPr>
            <a:xfrm>
              <a:off x="377696" y="19050"/>
              <a:ext cx="3773006" cy="420193"/>
            </a:xfrm>
            <a:prstGeom prst="rect">
              <a:avLst/>
            </a:prstGeom>
          </p:spPr>
          <p:txBody>
            <a:bodyPr lIns="0" tIns="0" rIns="0" bIns="0" rtlCol="0" anchor="t">
              <a:spAutoFit/>
            </a:bodyPr>
            <a:lstStyle/>
            <a:p>
              <a:pPr algn="ctr">
                <a:lnSpc>
                  <a:spcPts val="2307"/>
                </a:lnSpc>
              </a:pPr>
              <a:endParaRPr/>
            </a:p>
          </p:txBody>
        </p:sp>
        <p:sp>
          <p:nvSpPr>
            <p:cNvPr id="22" name="TextBox 22"/>
            <p:cNvSpPr txBox="1"/>
            <p:nvPr/>
          </p:nvSpPr>
          <p:spPr>
            <a:xfrm>
              <a:off x="303237" y="1853660"/>
              <a:ext cx="2651193" cy="339491"/>
            </a:xfrm>
            <a:prstGeom prst="rect">
              <a:avLst/>
            </a:prstGeom>
          </p:spPr>
          <p:txBody>
            <a:bodyPr lIns="0" tIns="0" rIns="0" bIns="0" rtlCol="0" anchor="t">
              <a:spAutoFit/>
            </a:bodyPr>
            <a:lstStyle/>
            <a:p>
              <a:pPr algn="just">
                <a:lnSpc>
                  <a:spcPts val="2012"/>
                </a:lnSpc>
              </a:pPr>
              <a:r>
                <a:rPr lang="en-US" sz="1677" b="1">
                  <a:solidFill>
                    <a:srgbClr val="FFFFFF"/>
                  </a:solidFill>
                  <a:latin typeface="Montserrat Bold"/>
                  <a:ea typeface="Montserrat Bold"/>
                  <a:cs typeface="Montserrat Bold"/>
                  <a:sym typeface="Montserrat Bold"/>
                </a:rPr>
                <a:t>Dr Sachin Saxena</a:t>
              </a:r>
            </a:p>
          </p:txBody>
        </p:sp>
        <p:sp>
          <p:nvSpPr>
            <p:cNvPr id="23" name="TextBox 23"/>
            <p:cNvSpPr txBox="1"/>
            <p:nvPr/>
          </p:nvSpPr>
          <p:spPr>
            <a:xfrm>
              <a:off x="407627" y="2389876"/>
              <a:ext cx="1444138" cy="318790"/>
            </a:xfrm>
            <a:prstGeom prst="rect">
              <a:avLst/>
            </a:prstGeom>
          </p:spPr>
          <p:txBody>
            <a:bodyPr lIns="0" tIns="0" rIns="0" bIns="0" rtlCol="0" anchor="t">
              <a:spAutoFit/>
            </a:bodyPr>
            <a:lstStyle/>
            <a:p>
              <a:pPr algn="just">
                <a:lnSpc>
                  <a:spcPts val="1890"/>
                </a:lnSpc>
              </a:pPr>
              <a:r>
                <a:rPr lang="en-US" sz="1575" b="1">
                  <a:solidFill>
                    <a:srgbClr val="000000"/>
                  </a:solidFill>
                  <a:latin typeface="Montserrat Bold"/>
                  <a:ea typeface="Montserrat Bold"/>
                  <a:cs typeface="Montserrat Bold"/>
                  <a:sym typeface="Montserrat Bold"/>
                </a:rPr>
                <a:t>Follow on</a:t>
              </a:r>
            </a:p>
          </p:txBody>
        </p:sp>
      </p:grpSp>
      <p:grpSp>
        <p:nvGrpSpPr>
          <p:cNvPr id="24" name="Group 24"/>
          <p:cNvGrpSpPr/>
          <p:nvPr/>
        </p:nvGrpSpPr>
        <p:grpSpPr>
          <a:xfrm>
            <a:off x="13535123" y="9258300"/>
            <a:ext cx="3086100" cy="685800"/>
            <a:chOff x="0" y="0"/>
            <a:chExt cx="812800" cy="180622"/>
          </a:xfrm>
        </p:grpSpPr>
        <p:sp>
          <p:nvSpPr>
            <p:cNvPr id="25" name="Freeform 25"/>
            <p:cNvSpPr/>
            <p:nvPr/>
          </p:nvSpPr>
          <p:spPr>
            <a:xfrm>
              <a:off x="0" y="0"/>
              <a:ext cx="812800" cy="180622"/>
            </a:xfrm>
            <a:custGeom>
              <a:avLst/>
              <a:gdLst/>
              <a:ahLst/>
              <a:cxnLst/>
              <a:rect l="l" t="t" r="r" b="b"/>
              <a:pathLst>
                <a:path w="812800" h="180622">
                  <a:moveTo>
                    <a:pt x="0" y="0"/>
                  </a:moveTo>
                  <a:lnTo>
                    <a:pt x="812800" y="0"/>
                  </a:lnTo>
                  <a:lnTo>
                    <a:pt x="812800" y="180622"/>
                  </a:lnTo>
                  <a:lnTo>
                    <a:pt x="0" y="180622"/>
                  </a:lnTo>
                  <a:close/>
                </a:path>
              </a:pathLst>
            </a:custGeom>
            <a:solidFill>
              <a:srgbClr val="FFFFFF"/>
            </a:solidFill>
          </p:spPr>
        </p:sp>
        <p:sp>
          <p:nvSpPr>
            <p:cNvPr id="26" name="TextBox 26"/>
            <p:cNvSpPr txBox="1"/>
            <p:nvPr/>
          </p:nvSpPr>
          <p:spPr>
            <a:xfrm>
              <a:off x="0" y="0"/>
              <a:ext cx="812800" cy="180622"/>
            </a:xfrm>
            <a:prstGeom prst="rect">
              <a:avLst/>
            </a:prstGeom>
          </p:spPr>
          <p:txBody>
            <a:bodyPr lIns="50800" tIns="50800" rIns="50800" bIns="50800" rtlCol="0" anchor="ctr"/>
            <a:lstStyle/>
            <a:p>
              <a:pPr algn="ctr">
                <a:lnSpc>
                  <a:spcPts val="2571"/>
                </a:lnSpc>
              </a:pPr>
              <a:endParaRPr/>
            </a:p>
          </p:txBody>
        </p:sp>
      </p:grpSp>
      <p:pic>
        <p:nvPicPr>
          <p:cNvPr id="27" name="Picture 27"/>
          <p:cNvPicPr>
            <a:picLocks noChangeAspect="1"/>
          </p:cNvPicPr>
          <p:nvPr/>
        </p:nvPicPr>
        <p:blipFill>
          <a:blip r:embed="rId6"/>
          <a:srcRect/>
          <a:stretch>
            <a:fillRect/>
          </a:stretch>
        </p:blipFill>
        <p:spPr>
          <a:xfrm>
            <a:off x="13535123" y="355109"/>
            <a:ext cx="4146173" cy="3980326"/>
          </a:xfrm>
          <a:prstGeom prst="rect">
            <a:avLst/>
          </a:prstGeom>
        </p:spPr>
      </p:pic>
      <p:sp>
        <p:nvSpPr>
          <p:cNvPr id="28" name="Freeform 28"/>
          <p:cNvSpPr/>
          <p:nvPr/>
        </p:nvSpPr>
        <p:spPr>
          <a:xfrm>
            <a:off x="278054" y="1703073"/>
            <a:ext cx="10903621" cy="3880406"/>
          </a:xfrm>
          <a:custGeom>
            <a:avLst/>
            <a:gdLst/>
            <a:ahLst/>
            <a:cxnLst/>
            <a:rect l="l" t="t" r="r" b="b"/>
            <a:pathLst>
              <a:path w="10903621" h="3880406">
                <a:moveTo>
                  <a:pt x="0" y="0"/>
                </a:moveTo>
                <a:lnTo>
                  <a:pt x="10903620" y="0"/>
                </a:lnTo>
                <a:lnTo>
                  <a:pt x="10903620" y="3880406"/>
                </a:lnTo>
                <a:lnTo>
                  <a:pt x="0" y="3880406"/>
                </a:lnTo>
                <a:lnTo>
                  <a:pt x="0" y="0"/>
                </a:lnTo>
                <a:close/>
              </a:path>
            </a:pathLst>
          </a:custGeom>
          <a:blipFill>
            <a:blip r:embed="rId7"/>
            <a:stretch>
              <a:fillRect/>
            </a:stretch>
          </a:blipFill>
        </p:spPr>
      </p:sp>
      <p:sp>
        <p:nvSpPr>
          <p:cNvPr id="29" name="TextBox 29"/>
          <p:cNvSpPr txBox="1"/>
          <p:nvPr/>
        </p:nvSpPr>
        <p:spPr>
          <a:xfrm>
            <a:off x="571440" y="5643566"/>
            <a:ext cx="16859368" cy="3462486"/>
          </a:xfrm>
          <a:prstGeom prst="rect">
            <a:avLst/>
          </a:prstGeom>
        </p:spPr>
        <p:txBody>
          <a:bodyPr wrap="square" lIns="0" tIns="0" rIns="0" bIns="0" rtlCol="0" anchor="t">
            <a:spAutoFit/>
          </a:bodyPr>
          <a:lstStyle/>
          <a:p>
            <a:pPr marL="410209" lvl="1" indent="-205105" algn="l">
              <a:lnSpc>
                <a:spcPts val="2659"/>
              </a:lnSpc>
              <a:buFont typeface="Arial"/>
              <a:buChar char="•"/>
            </a:pPr>
            <a:r>
              <a:rPr lang="en-US" sz="1899" dirty="0">
                <a:solidFill>
                  <a:srgbClr val="5E17EB"/>
                </a:solidFill>
                <a:latin typeface="Open Sauce"/>
                <a:ea typeface="Open Sauce"/>
                <a:cs typeface="Open Sauce"/>
                <a:sym typeface="Open Sauce"/>
              </a:rPr>
              <a:t>Now, generally, if you are using the data lake and I'm mentioning it again to prevent any confusion, I mean the data lake, not the delta lake, the general data lake will allow the overwriting of this data and we will lose any of our original schema. </a:t>
            </a:r>
          </a:p>
          <a:p>
            <a:pPr marL="410209" lvl="1" indent="-205105" algn="l">
              <a:lnSpc>
                <a:spcPts val="2659"/>
              </a:lnSpc>
              <a:buFont typeface="Arial"/>
              <a:buChar char="•"/>
            </a:pPr>
            <a:r>
              <a:rPr lang="en-US" sz="1899" dirty="0">
                <a:solidFill>
                  <a:srgbClr val="5E17EB"/>
                </a:solidFill>
                <a:latin typeface="Open Sauce"/>
                <a:ea typeface="Open Sauce"/>
                <a:cs typeface="Open Sauce"/>
                <a:sym typeface="Open Sauce"/>
              </a:rPr>
              <a:t>But coming to the Delta Lake, we have a feature called schema enforcement or Schema validation, which will check for the schema for whatever the data that is getting written on the Delta Lake table.</a:t>
            </a:r>
          </a:p>
          <a:p>
            <a:pPr marL="410209" lvl="1" indent="-205105" algn="l">
              <a:lnSpc>
                <a:spcPts val="2659"/>
              </a:lnSpc>
              <a:buFont typeface="Arial"/>
              <a:buChar char="•"/>
            </a:pPr>
            <a:r>
              <a:rPr lang="en-US" sz="1899" dirty="0">
                <a:solidFill>
                  <a:srgbClr val="5E17EB"/>
                </a:solidFill>
                <a:latin typeface="Open Sauce"/>
                <a:ea typeface="Open Sauce"/>
                <a:cs typeface="Open Sauce"/>
                <a:sym typeface="Open Sauce"/>
              </a:rPr>
              <a:t>Schema enforcement acts as a gatekeeper who checks for the right data to enter to the Delta Lake. </a:t>
            </a:r>
          </a:p>
          <a:p>
            <a:pPr marL="410209" lvl="1" indent="-205105" algn="l">
              <a:lnSpc>
                <a:spcPts val="2659"/>
              </a:lnSpc>
              <a:buFont typeface="Arial"/>
              <a:buChar char="•"/>
            </a:pPr>
            <a:r>
              <a:rPr lang="en-US" sz="1899" dirty="0">
                <a:solidFill>
                  <a:srgbClr val="5E17EB"/>
                </a:solidFill>
                <a:latin typeface="Open Sauce"/>
                <a:ea typeface="Open Sauce"/>
                <a:cs typeface="Open Sauce"/>
                <a:sym typeface="Open Sauce"/>
              </a:rPr>
              <a:t>Now how is this schema enforcement useful?</a:t>
            </a:r>
          </a:p>
          <a:p>
            <a:pPr marL="410209" lvl="1" indent="-205105" algn="l">
              <a:lnSpc>
                <a:spcPts val="2659"/>
              </a:lnSpc>
              <a:buFont typeface="Arial"/>
              <a:buChar char="•"/>
            </a:pPr>
            <a:r>
              <a:rPr lang="en-US" sz="1899" dirty="0">
                <a:solidFill>
                  <a:srgbClr val="5E17EB"/>
                </a:solidFill>
                <a:latin typeface="Open Sauce"/>
                <a:ea typeface="Open Sauce"/>
                <a:cs typeface="Open Sauce"/>
                <a:sym typeface="Open Sauce"/>
              </a:rPr>
              <a:t>Because it is such a stringent check, schema enforcement is an excellent tool to use as a gatekeeper to get a clean, fully transformed data set that is ready to use for production or consumption.</a:t>
            </a:r>
          </a:p>
          <a:p>
            <a:pPr marL="410209" lvl="1" indent="-205105" algn="l">
              <a:lnSpc>
                <a:spcPts val="2659"/>
              </a:lnSpc>
              <a:buFont typeface="Arial"/>
              <a:buChar char="•"/>
            </a:pPr>
            <a:r>
              <a:rPr lang="en-US" sz="1899" dirty="0">
                <a:solidFill>
                  <a:srgbClr val="5E17EB"/>
                </a:solidFill>
                <a:latin typeface="Open Sauce"/>
                <a:ea typeface="Open Sauce"/>
                <a:cs typeface="Open Sauce"/>
                <a:sym typeface="Open Sauce"/>
              </a:rPr>
              <a:t>It is typically enforced on tables that directly fed into the machine learning algorithm by dashboard or data analytics or visualization tools, and schema enforcement is used for any production system that is requiring highly structured, strongly typed semantics checks.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8474084"/>
            <a:ext cx="4901351" cy="784216"/>
          </a:xfrm>
          <a:custGeom>
            <a:avLst/>
            <a:gdLst/>
            <a:ahLst/>
            <a:cxnLst/>
            <a:rect l="l" t="t" r="r" b="b"/>
            <a:pathLst>
              <a:path w="4901351" h="784216">
                <a:moveTo>
                  <a:pt x="0" y="0"/>
                </a:moveTo>
                <a:lnTo>
                  <a:pt x="4901351" y="0"/>
                </a:lnTo>
                <a:lnTo>
                  <a:pt x="4901351" y="784216"/>
                </a:lnTo>
                <a:lnTo>
                  <a:pt x="0" y="784216"/>
                </a:lnTo>
                <a:lnTo>
                  <a:pt x="0" y="0"/>
                </a:lnTo>
                <a:close/>
              </a:path>
            </a:pathLst>
          </a:custGeom>
          <a:blipFill>
            <a:blip r:embed="rId2" cstate="print">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5836634" y="8474084"/>
            <a:ext cx="12451366" cy="784216"/>
            <a:chOff x="0" y="0"/>
            <a:chExt cx="3279372" cy="206543"/>
          </a:xfrm>
        </p:grpSpPr>
        <p:sp>
          <p:nvSpPr>
            <p:cNvPr id="4" name="Freeform 4"/>
            <p:cNvSpPr/>
            <p:nvPr/>
          </p:nvSpPr>
          <p:spPr>
            <a:xfrm>
              <a:off x="0" y="0"/>
              <a:ext cx="3279372" cy="206543"/>
            </a:xfrm>
            <a:custGeom>
              <a:avLst/>
              <a:gdLst/>
              <a:ahLst/>
              <a:cxnLst/>
              <a:rect l="l" t="t" r="r" b="b"/>
              <a:pathLst>
                <a:path w="3279372" h="206543">
                  <a:moveTo>
                    <a:pt x="0" y="0"/>
                  </a:moveTo>
                  <a:lnTo>
                    <a:pt x="3279372" y="0"/>
                  </a:lnTo>
                  <a:lnTo>
                    <a:pt x="3279372" y="206543"/>
                  </a:lnTo>
                  <a:lnTo>
                    <a:pt x="0" y="206543"/>
                  </a:lnTo>
                  <a:close/>
                </a:path>
              </a:pathLst>
            </a:custGeom>
            <a:solidFill>
              <a:srgbClr val="8CB7E2"/>
            </a:solidFill>
          </p:spPr>
        </p:sp>
        <p:sp>
          <p:nvSpPr>
            <p:cNvPr id="5" name="TextBox 5"/>
            <p:cNvSpPr txBox="1"/>
            <p:nvPr/>
          </p:nvSpPr>
          <p:spPr>
            <a:xfrm>
              <a:off x="0" y="-38100"/>
              <a:ext cx="3279372" cy="244643"/>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4020051" y="7185441"/>
            <a:ext cx="4267949" cy="3016567"/>
            <a:chOff x="0" y="0"/>
            <a:chExt cx="5690599" cy="4022089"/>
          </a:xfrm>
        </p:grpSpPr>
        <p:grpSp>
          <p:nvGrpSpPr>
            <p:cNvPr id="7" name="Group 7"/>
            <p:cNvGrpSpPr/>
            <p:nvPr/>
          </p:nvGrpSpPr>
          <p:grpSpPr>
            <a:xfrm>
              <a:off x="0" y="2863668"/>
              <a:ext cx="5690599" cy="771803"/>
              <a:chOff x="0" y="0"/>
              <a:chExt cx="3832106" cy="519740"/>
            </a:xfrm>
          </p:grpSpPr>
          <p:sp>
            <p:nvSpPr>
              <p:cNvPr id="8" name="Freeform 8"/>
              <p:cNvSpPr/>
              <p:nvPr/>
            </p:nvSpPr>
            <p:spPr>
              <a:xfrm>
                <a:off x="0" y="0"/>
                <a:ext cx="3832106" cy="519740"/>
              </a:xfrm>
              <a:custGeom>
                <a:avLst/>
                <a:gdLst/>
                <a:ahLst/>
                <a:cxnLst/>
                <a:rect l="l" t="t" r="r" b="b"/>
                <a:pathLst>
                  <a:path w="3832106" h="519740">
                    <a:moveTo>
                      <a:pt x="0" y="0"/>
                    </a:moveTo>
                    <a:lnTo>
                      <a:pt x="3832106" y="0"/>
                    </a:lnTo>
                    <a:lnTo>
                      <a:pt x="3832106" y="519740"/>
                    </a:lnTo>
                    <a:lnTo>
                      <a:pt x="0" y="519740"/>
                    </a:lnTo>
                    <a:close/>
                  </a:path>
                </a:pathLst>
              </a:custGeom>
              <a:solidFill>
                <a:srgbClr val="FFFFFF"/>
              </a:solidFill>
            </p:spPr>
          </p:sp>
          <p:sp>
            <p:nvSpPr>
              <p:cNvPr id="9" name="TextBox 9"/>
              <p:cNvSpPr txBox="1"/>
              <p:nvPr/>
            </p:nvSpPr>
            <p:spPr>
              <a:xfrm>
                <a:off x="0" y="0"/>
                <a:ext cx="3832106" cy="519740"/>
              </a:xfrm>
              <a:prstGeom prst="rect">
                <a:avLst/>
              </a:prstGeom>
            </p:spPr>
            <p:txBody>
              <a:bodyPr lIns="50800" tIns="50800" rIns="50800" bIns="50800" rtlCol="0" anchor="ctr"/>
              <a:lstStyle/>
              <a:p>
                <a:pPr algn="ctr">
                  <a:lnSpc>
                    <a:spcPts val="2456"/>
                  </a:lnSpc>
                </a:pPr>
                <a:endParaRPr/>
              </a:p>
            </p:txBody>
          </p:sp>
        </p:grpSp>
        <p:grpSp>
          <p:nvGrpSpPr>
            <p:cNvPr id="10" name="Group 10"/>
            <p:cNvGrpSpPr>
              <a:grpSpLocks noChangeAspect="1"/>
            </p:cNvGrpSpPr>
            <p:nvPr/>
          </p:nvGrpSpPr>
          <p:grpSpPr>
            <a:xfrm>
              <a:off x="4086026" y="2187851"/>
              <a:ext cx="1033907" cy="1592400"/>
              <a:chOff x="0" y="0"/>
              <a:chExt cx="6887388" cy="10607802"/>
            </a:xfrm>
          </p:grpSpPr>
          <p:sp>
            <p:nvSpPr>
              <p:cNvPr id="11" name="Freeform 11"/>
              <p:cNvSpPr/>
              <p:nvPr/>
            </p:nvSpPr>
            <p:spPr>
              <a:xfrm>
                <a:off x="0" y="0"/>
                <a:ext cx="6887337" cy="10607802"/>
              </a:xfrm>
              <a:custGeom>
                <a:avLst/>
                <a:gdLst/>
                <a:ahLst/>
                <a:cxnLst/>
                <a:rect l="l" t="t" r="r" b="b"/>
                <a:pathLst>
                  <a:path w="6887337" h="10607802">
                    <a:moveTo>
                      <a:pt x="285877" y="2921"/>
                    </a:moveTo>
                    <a:lnTo>
                      <a:pt x="6887337" y="627634"/>
                    </a:lnTo>
                    <a:lnTo>
                      <a:pt x="5016500" y="10607802"/>
                    </a:lnTo>
                    <a:lnTo>
                      <a:pt x="0" y="9431528"/>
                    </a:lnTo>
                    <a:lnTo>
                      <a:pt x="255143" y="0"/>
                    </a:lnTo>
                    <a:lnTo>
                      <a:pt x="286004" y="2921"/>
                    </a:lnTo>
                    <a:moveTo>
                      <a:pt x="280543" y="60579"/>
                    </a:moveTo>
                    <a:lnTo>
                      <a:pt x="283210" y="31750"/>
                    </a:lnTo>
                    <a:lnTo>
                      <a:pt x="312166" y="32512"/>
                    </a:lnTo>
                    <a:lnTo>
                      <a:pt x="58547" y="9409430"/>
                    </a:lnTo>
                    <a:lnTo>
                      <a:pt x="29591" y="9408668"/>
                    </a:lnTo>
                    <a:lnTo>
                      <a:pt x="36195" y="9380475"/>
                    </a:lnTo>
                    <a:lnTo>
                      <a:pt x="5000244" y="10544556"/>
                    </a:lnTo>
                    <a:lnTo>
                      <a:pt x="4993640" y="10572750"/>
                    </a:lnTo>
                    <a:lnTo>
                      <a:pt x="4965192" y="10567416"/>
                    </a:lnTo>
                    <a:lnTo>
                      <a:pt x="6824726" y="648208"/>
                    </a:lnTo>
                    <a:lnTo>
                      <a:pt x="6853174" y="653542"/>
                    </a:lnTo>
                    <a:lnTo>
                      <a:pt x="6850507" y="682371"/>
                    </a:lnTo>
                    <a:lnTo>
                      <a:pt x="280416" y="60579"/>
                    </a:lnTo>
                    <a:close/>
                  </a:path>
                </a:pathLst>
              </a:custGeom>
              <a:solidFill>
                <a:srgbClr val="FEA106"/>
              </a:solidFill>
            </p:spPr>
          </p:sp>
        </p:grpSp>
        <p:grpSp>
          <p:nvGrpSpPr>
            <p:cNvPr id="12" name="Group 12"/>
            <p:cNvGrpSpPr>
              <a:grpSpLocks noChangeAspect="1"/>
            </p:cNvGrpSpPr>
            <p:nvPr/>
          </p:nvGrpSpPr>
          <p:grpSpPr>
            <a:xfrm>
              <a:off x="3933206" y="2286560"/>
              <a:ext cx="1084288" cy="1735529"/>
              <a:chOff x="0" y="0"/>
              <a:chExt cx="6606921" cy="10575138"/>
            </a:xfrm>
          </p:grpSpPr>
          <p:sp>
            <p:nvSpPr>
              <p:cNvPr id="13" name="Freeform 13"/>
              <p:cNvSpPr/>
              <p:nvPr/>
            </p:nvSpPr>
            <p:spPr>
              <a:xfrm>
                <a:off x="0" y="0"/>
                <a:ext cx="6606921" cy="10575163"/>
              </a:xfrm>
              <a:custGeom>
                <a:avLst/>
                <a:gdLst/>
                <a:ahLst/>
                <a:cxnLst/>
                <a:rect l="l" t="t" r="r" b="b"/>
                <a:pathLst>
                  <a:path w="6606921" h="10575163">
                    <a:moveTo>
                      <a:pt x="5461" y="0"/>
                    </a:moveTo>
                    <a:lnTo>
                      <a:pt x="6606921" y="624713"/>
                    </a:lnTo>
                    <a:lnTo>
                      <a:pt x="4741672" y="10575163"/>
                    </a:lnTo>
                    <a:lnTo>
                      <a:pt x="4684776" y="10564495"/>
                    </a:lnTo>
                    <a:lnTo>
                      <a:pt x="6544183" y="645287"/>
                    </a:lnTo>
                    <a:lnTo>
                      <a:pt x="6572631" y="650621"/>
                    </a:lnTo>
                    <a:lnTo>
                      <a:pt x="6569963" y="679450"/>
                    </a:lnTo>
                    <a:lnTo>
                      <a:pt x="0" y="57658"/>
                    </a:lnTo>
                    <a:close/>
                  </a:path>
                </a:pathLst>
              </a:custGeom>
              <a:solidFill>
                <a:srgbClr val="FE5006"/>
              </a:solidFill>
            </p:spPr>
          </p:sp>
        </p:grpSp>
        <p:grpSp>
          <p:nvGrpSpPr>
            <p:cNvPr id="14" name="Group 14"/>
            <p:cNvGrpSpPr>
              <a:grpSpLocks noChangeAspect="1"/>
            </p:cNvGrpSpPr>
            <p:nvPr/>
          </p:nvGrpSpPr>
          <p:grpSpPr>
            <a:xfrm>
              <a:off x="3774985" y="2136779"/>
              <a:ext cx="1238784" cy="1694544"/>
              <a:chOff x="0" y="0"/>
              <a:chExt cx="9946386" cy="13605751"/>
            </a:xfrm>
          </p:grpSpPr>
          <p:sp>
            <p:nvSpPr>
              <p:cNvPr id="15" name="Freeform 15"/>
              <p:cNvSpPr/>
              <p:nvPr/>
            </p:nvSpPr>
            <p:spPr>
              <a:xfrm>
                <a:off x="0" y="0"/>
                <a:ext cx="9946386" cy="13605763"/>
              </a:xfrm>
              <a:custGeom>
                <a:avLst/>
                <a:gdLst/>
                <a:ahLst/>
                <a:cxnLst/>
                <a:rect l="l" t="t" r="r" b="b"/>
                <a:pathLst>
                  <a:path w="9946386" h="13605763">
                    <a:moveTo>
                      <a:pt x="9327007" y="0"/>
                    </a:moveTo>
                    <a:lnTo>
                      <a:pt x="0" y="1340993"/>
                    </a:lnTo>
                    <a:lnTo>
                      <a:pt x="2675001" y="13605763"/>
                    </a:lnTo>
                    <a:lnTo>
                      <a:pt x="9946386" y="13494511"/>
                    </a:lnTo>
                    <a:lnTo>
                      <a:pt x="9327007" y="0"/>
                    </a:lnTo>
                    <a:close/>
                  </a:path>
                </a:pathLst>
              </a:custGeom>
              <a:blipFill>
                <a:blip r:embed="rId4" cstate="print"/>
                <a:stretch>
                  <a:fillRect l="-18395" r="-18395"/>
                </a:stretch>
              </a:blipFill>
            </p:spPr>
          </p:sp>
        </p:grpSp>
        <p:sp>
          <p:nvSpPr>
            <p:cNvPr id="16" name="Freeform 16"/>
            <p:cNvSpPr/>
            <p:nvPr/>
          </p:nvSpPr>
          <p:spPr>
            <a:xfrm>
              <a:off x="2439248" y="3047996"/>
              <a:ext cx="1335737" cy="412965"/>
            </a:xfrm>
            <a:custGeom>
              <a:avLst/>
              <a:gdLst/>
              <a:ahLst/>
              <a:cxnLst/>
              <a:rect l="l" t="t" r="r" b="b"/>
              <a:pathLst>
                <a:path w="1335737" h="412965">
                  <a:moveTo>
                    <a:pt x="0" y="0"/>
                  </a:moveTo>
                  <a:lnTo>
                    <a:pt x="1335737" y="0"/>
                  </a:lnTo>
                  <a:lnTo>
                    <a:pt x="1335737" y="412966"/>
                  </a:lnTo>
                  <a:lnTo>
                    <a:pt x="0" y="412966"/>
                  </a:lnTo>
                  <a:lnTo>
                    <a:pt x="0" y="0"/>
                  </a:lnTo>
                  <a:close/>
                </a:path>
              </a:pathLst>
            </a:custGeom>
            <a:blipFill>
              <a:blip r:embed="rId5" cstate="print"/>
              <a:stretch>
                <a:fillRect/>
              </a:stretch>
            </a:blipFill>
          </p:spPr>
        </p:sp>
        <p:sp>
          <p:nvSpPr>
            <p:cNvPr id="17" name="TextBox 17"/>
            <p:cNvSpPr txBox="1"/>
            <p:nvPr/>
          </p:nvSpPr>
          <p:spPr>
            <a:xfrm>
              <a:off x="287555" y="360875"/>
              <a:ext cx="1338353" cy="195597"/>
            </a:xfrm>
            <a:prstGeom prst="rect">
              <a:avLst/>
            </a:prstGeom>
          </p:spPr>
          <p:txBody>
            <a:bodyPr lIns="0" tIns="0" rIns="0" bIns="0" rtlCol="0" anchor="t">
              <a:spAutoFit/>
            </a:bodyPr>
            <a:lstStyle/>
            <a:p>
              <a:pPr algn="ctr">
                <a:lnSpc>
                  <a:spcPts val="1058"/>
                </a:lnSpc>
              </a:pPr>
              <a:endParaRPr/>
            </a:p>
          </p:txBody>
        </p:sp>
        <p:sp>
          <p:nvSpPr>
            <p:cNvPr id="18" name="TextBox 18"/>
            <p:cNvSpPr txBox="1"/>
            <p:nvPr/>
          </p:nvSpPr>
          <p:spPr>
            <a:xfrm>
              <a:off x="482596" y="38100"/>
              <a:ext cx="4820910" cy="523137"/>
            </a:xfrm>
            <a:prstGeom prst="rect">
              <a:avLst/>
            </a:prstGeom>
          </p:spPr>
          <p:txBody>
            <a:bodyPr lIns="0" tIns="0" rIns="0" bIns="0" rtlCol="0" anchor="t">
              <a:spAutoFit/>
            </a:bodyPr>
            <a:lstStyle/>
            <a:p>
              <a:pPr algn="ctr">
                <a:lnSpc>
                  <a:spcPts val="2948"/>
                </a:lnSpc>
              </a:pPr>
              <a:endParaRPr/>
            </a:p>
          </p:txBody>
        </p:sp>
        <p:sp>
          <p:nvSpPr>
            <p:cNvPr id="19" name="TextBox 19"/>
            <p:cNvSpPr txBox="1"/>
            <p:nvPr/>
          </p:nvSpPr>
          <p:spPr>
            <a:xfrm>
              <a:off x="387457" y="2368490"/>
              <a:ext cx="3387527" cy="433780"/>
            </a:xfrm>
            <a:prstGeom prst="rect">
              <a:avLst/>
            </a:prstGeom>
          </p:spPr>
          <p:txBody>
            <a:bodyPr lIns="0" tIns="0" rIns="0" bIns="0" rtlCol="0" anchor="t">
              <a:spAutoFit/>
            </a:bodyPr>
            <a:lstStyle/>
            <a:p>
              <a:pPr algn="just">
                <a:lnSpc>
                  <a:spcPts val="2571"/>
                </a:lnSpc>
              </a:pPr>
              <a:r>
                <a:rPr lang="en-US" sz="2143" b="1">
                  <a:solidFill>
                    <a:srgbClr val="FFFFFF"/>
                  </a:solidFill>
                  <a:latin typeface="Montserrat Bold"/>
                  <a:ea typeface="Montserrat Bold"/>
                  <a:cs typeface="Montserrat Bold"/>
                  <a:sym typeface="Montserrat Bold"/>
                </a:rPr>
                <a:t>Dr Sachin Saxena</a:t>
              </a:r>
            </a:p>
          </p:txBody>
        </p:sp>
        <p:sp>
          <p:nvSpPr>
            <p:cNvPr id="20" name="TextBox 20"/>
            <p:cNvSpPr txBox="1"/>
            <p:nvPr/>
          </p:nvSpPr>
          <p:spPr>
            <a:xfrm>
              <a:off x="520840" y="3053633"/>
              <a:ext cx="1845229" cy="407329"/>
            </a:xfrm>
            <a:prstGeom prst="rect">
              <a:avLst/>
            </a:prstGeom>
          </p:spPr>
          <p:txBody>
            <a:bodyPr lIns="0" tIns="0" rIns="0" bIns="0" rtlCol="0" anchor="t">
              <a:spAutoFit/>
            </a:bodyPr>
            <a:lstStyle/>
            <a:p>
              <a:pPr algn="just">
                <a:lnSpc>
                  <a:spcPts val="2414"/>
                </a:lnSpc>
              </a:pPr>
              <a:r>
                <a:rPr lang="en-US" sz="2012" b="1">
                  <a:solidFill>
                    <a:srgbClr val="000000"/>
                  </a:solidFill>
                  <a:latin typeface="Montserrat Bold"/>
                  <a:ea typeface="Montserrat Bold"/>
                  <a:cs typeface="Montserrat Bold"/>
                  <a:sym typeface="Montserrat Bold"/>
                </a:rPr>
                <a:t>Follow on</a:t>
              </a:r>
            </a:p>
          </p:txBody>
        </p:sp>
      </p:grpSp>
      <p:sp>
        <p:nvSpPr>
          <p:cNvPr id="21" name="Freeform 21"/>
          <p:cNvSpPr/>
          <p:nvPr/>
        </p:nvSpPr>
        <p:spPr>
          <a:xfrm>
            <a:off x="7636221" y="1028700"/>
            <a:ext cx="10651779" cy="4051168"/>
          </a:xfrm>
          <a:custGeom>
            <a:avLst/>
            <a:gdLst/>
            <a:ahLst/>
            <a:cxnLst/>
            <a:rect l="l" t="t" r="r" b="b"/>
            <a:pathLst>
              <a:path w="10651779" h="4051168">
                <a:moveTo>
                  <a:pt x="0" y="0"/>
                </a:moveTo>
                <a:lnTo>
                  <a:pt x="10651779" y="0"/>
                </a:lnTo>
                <a:lnTo>
                  <a:pt x="10651779" y="4051168"/>
                </a:lnTo>
                <a:lnTo>
                  <a:pt x="0" y="4051168"/>
                </a:lnTo>
                <a:lnTo>
                  <a:pt x="0" y="0"/>
                </a:lnTo>
                <a:close/>
              </a:path>
            </a:pathLst>
          </a:custGeom>
          <a:blipFill>
            <a:blip r:embed="rId6"/>
            <a:stretch>
              <a:fillRect/>
            </a:stretch>
          </a:blipFill>
        </p:spPr>
      </p:sp>
      <p:sp>
        <p:nvSpPr>
          <p:cNvPr id="22" name="TextBox 22"/>
          <p:cNvSpPr txBox="1"/>
          <p:nvPr/>
        </p:nvSpPr>
        <p:spPr>
          <a:xfrm>
            <a:off x="1152509" y="914400"/>
            <a:ext cx="4653733" cy="750548"/>
          </a:xfrm>
          <a:prstGeom prst="rect">
            <a:avLst/>
          </a:prstGeom>
        </p:spPr>
        <p:txBody>
          <a:bodyPr lIns="0" tIns="0" rIns="0" bIns="0" rtlCol="0" anchor="t">
            <a:spAutoFit/>
          </a:bodyPr>
          <a:lstStyle/>
          <a:p>
            <a:pPr algn="ctr">
              <a:lnSpc>
                <a:spcPts val="5880"/>
              </a:lnSpc>
            </a:pPr>
            <a:r>
              <a:rPr lang="en-US" sz="4200">
                <a:solidFill>
                  <a:srgbClr val="000000"/>
                </a:solidFill>
                <a:latin typeface="Sailors"/>
                <a:ea typeface="Sailors"/>
                <a:cs typeface="Sailors"/>
                <a:sym typeface="Sailors"/>
              </a:rPr>
              <a:t>Schema Evolution:</a:t>
            </a:r>
          </a:p>
        </p:txBody>
      </p:sp>
      <p:sp>
        <p:nvSpPr>
          <p:cNvPr id="23" name="TextBox 23"/>
          <p:cNvSpPr txBox="1"/>
          <p:nvPr/>
        </p:nvSpPr>
        <p:spPr>
          <a:xfrm>
            <a:off x="554630" y="1641096"/>
            <a:ext cx="4901351" cy="750588"/>
          </a:xfrm>
          <a:prstGeom prst="rect">
            <a:avLst/>
          </a:prstGeom>
        </p:spPr>
        <p:txBody>
          <a:bodyPr lIns="0" tIns="0" rIns="0" bIns="0" rtlCol="0" anchor="t">
            <a:spAutoFit/>
          </a:bodyPr>
          <a:lstStyle/>
          <a:p>
            <a:pPr algn="ctr">
              <a:lnSpc>
                <a:spcPts val="5880"/>
              </a:lnSpc>
            </a:pPr>
            <a:endParaRPr/>
          </a:p>
        </p:txBody>
      </p:sp>
      <p:sp>
        <p:nvSpPr>
          <p:cNvPr id="24" name="TextBox 24"/>
          <p:cNvSpPr txBox="1"/>
          <p:nvPr/>
        </p:nvSpPr>
        <p:spPr>
          <a:xfrm>
            <a:off x="428564" y="1785914"/>
            <a:ext cx="7143800" cy="4154984"/>
          </a:xfrm>
          <a:prstGeom prst="rect">
            <a:avLst/>
          </a:prstGeom>
        </p:spPr>
        <p:txBody>
          <a:bodyPr wrap="square" lIns="0" tIns="0" rIns="0" bIns="0" rtlCol="0" anchor="t">
            <a:spAutoFit/>
          </a:bodyPr>
          <a:lstStyle/>
          <a:p>
            <a:pPr marL="552551" lvl="1" indent="-276275" algn="l">
              <a:lnSpc>
                <a:spcPts val="3583"/>
              </a:lnSpc>
              <a:buFont typeface="Arial"/>
              <a:buChar char="•"/>
            </a:pPr>
            <a:r>
              <a:rPr lang="en-US" sz="2559" b="1" dirty="0">
                <a:solidFill>
                  <a:srgbClr val="000000"/>
                </a:solidFill>
                <a:latin typeface="DM Sans Bold"/>
                <a:ea typeface="DM Sans Bold"/>
                <a:cs typeface="DM Sans Bold"/>
                <a:sym typeface="DM Sans Bold"/>
              </a:rPr>
              <a:t>Schema evolution in </a:t>
            </a:r>
            <a:r>
              <a:rPr lang="en-US" sz="2559" b="1" dirty="0" err="1">
                <a:solidFill>
                  <a:srgbClr val="000000"/>
                </a:solidFill>
                <a:latin typeface="DM Sans Bold"/>
                <a:ea typeface="DM Sans Bold"/>
                <a:cs typeface="DM Sans Bold"/>
                <a:sym typeface="DM Sans Bold"/>
              </a:rPr>
              <a:t>Databricks</a:t>
            </a:r>
            <a:r>
              <a:rPr lang="en-US" sz="2559" b="1" dirty="0">
                <a:solidFill>
                  <a:srgbClr val="000000"/>
                </a:solidFill>
                <a:latin typeface="DM Sans Bold"/>
                <a:ea typeface="DM Sans Bold"/>
                <a:cs typeface="DM Sans Bold"/>
                <a:sym typeface="DM Sans Bold"/>
              </a:rPr>
              <a:t> Delta Lake enables the flexible evolution of table schemas, allowing changes such as adding, removing, or modifying columns without the need for rewriting the entire table. This flexibility is beneficial for managing changes in data structures over time.</a:t>
            </a:r>
          </a:p>
          <a:p>
            <a:pPr algn="l">
              <a:lnSpc>
                <a:spcPts val="3583"/>
              </a:lnSpc>
            </a:pPr>
            <a:endParaRPr/>
          </a:p>
        </p:txBody>
      </p:sp>
      <p:sp>
        <p:nvSpPr>
          <p:cNvPr id="25" name="TextBox 25"/>
          <p:cNvSpPr txBox="1"/>
          <p:nvPr/>
        </p:nvSpPr>
        <p:spPr>
          <a:xfrm>
            <a:off x="73947" y="5865048"/>
            <a:ext cx="18140105" cy="3684582"/>
          </a:xfrm>
          <a:prstGeom prst="rect">
            <a:avLst/>
          </a:prstGeom>
        </p:spPr>
        <p:txBody>
          <a:bodyPr lIns="0" tIns="0" rIns="0" bIns="0" rtlCol="0" anchor="t">
            <a:spAutoFit/>
          </a:bodyPr>
          <a:lstStyle/>
          <a:p>
            <a:pPr algn="ctr">
              <a:lnSpc>
                <a:spcPts val="5837"/>
              </a:lnSpc>
            </a:pPr>
            <a:r>
              <a:rPr lang="en-US" sz="5165">
                <a:solidFill>
                  <a:srgbClr val="102F76"/>
                </a:solidFill>
                <a:latin typeface="Maragsa"/>
                <a:ea typeface="Maragsa"/>
                <a:cs typeface="Maragsa"/>
                <a:sym typeface="Maragsa"/>
              </a:rPr>
              <a:t>So schema evolution is a feature that allows the user to easily change the tables current schema to accommodate the data changing over time.</a:t>
            </a:r>
          </a:p>
          <a:p>
            <a:pPr algn="ctr">
              <a:lnSpc>
                <a:spcPts val="5837"/>
              </a:lnSpc>
            </a:pPr>
            <a:endParaRPr/>
          </a:p>
          <a:p>
            <a:pPr algn="ctr">
              <a:lnSpc>
                <a:spcPts val="5837"/>
              </a:lnSpc>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8474084"/>
            <a:ext cx="4901351" cy="784216"/>
          </a:xfrm>
          <a:custGeom>
            <a:avLst/>
            <a:gdLst/>
            <a:ahLst/>
            <a:cxnLst/>
            <a:rect l="l" t="t" r="r" b="b"/>
            <a:pathLst>
              <a:path w="4901351" h="784216">
                <a:moveTo>
                  <a:pt x="0" y="0"/>
                </a:moveTo>
                <a:lnTo>
                  <a:pt x="4901351" y="0"/>
                </a:lnTo>
                <a:lnTo>
                  <a:pt x="4901351" y="784216"/>
                </a:lnTo>
                <a:lnTo>
                  <a:pt x="0" y="784216"/>
                </a:lnTo>
                <a:lnTo>
                  <a:pt x="0" y="0"/>
                </a:lnTo>
                <a:close/>
              </a:path>
            </a:pathLst>
          </a:custGeom>
          <a:blipFill>
            <a:blip r:embed="rId2" cstate="print">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5836634" y="8474084"/>
            <a:ext cx="12451366" cy="784216"/>
            <a:chOff x="0" y="0"/>
            <a:chExt cx="3279372" cy="206543"/>
          </a:xfrm>
        </p:grpSpPr>
        <p:sp>
          <p:nvSpPr>
            <p:cNvPr id="4" name="Freeform 4"/>
            <p:cNvSpPr/>
            <p:nvPr/>
          </p:nvSpPr>
          <p:spPr>
            <a:xfrm>
              <a:off x="0" y="0"/>
              <a:ext cx="3279372" cy="206543"/>
            </a:xfrm>
            <a:custGeom>
              <a:avLst/>
              <a:gdLst/>
              <a:ahLst/>
              <a:cxnLst/>
              <a:rect l="l" t="t" r="r" b="b"/>
              <a:pathLst>
                <a:path w="3279372" h="206543">
                  <a:moveTo>
                    <a:pt x="0" y="0"/>
                  </a:moveTo>
                  <a:lnTo>
                    <a:pt x="3279372" y="0"/>
                  </a:lnTo>
                  <a:lnTo>
                    <a:pt x="3279372" y="206543"/>
                  </a:lnTo>
                  <a:lnTo>
                    <a:pt x="0" y="206543"/>
                  </a:lnTo>
                  <a:close/>
                </a:path>
              </a:pathLst>
            </a:custGeom>
            <a:solidFill>
              <a:srgbClr val="8CB7E2"/>
            </a:solidFill>
          </p:spPr>
        </p:sp>
        <p:sp>
          <p:nvSpPr>
            <p:cNvPr id="5" name="TextBox 5"/>
            <p:cNvSpPr txBox="1"/>
            <p:nvPr/>
          </p:nvSpPr>
          <p:spPr>
            <a:xfrm>
              <a:off x="0" y="-38100"/>
              <a:ext cx="3279372" cy="244643"/>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4020051" y="7185441"/>
            <a:ext cx="4267949" cy="3016567"/>
            <a:chOff x="0" y="0"/>
            <a:chExt cx="5690599" cy="4022089"/>
          </a:xfrm>
        </p:grpSpPr>
        <p:grpSp>
          <p:nvGrpSpPr>
            <p:cNvPr id="7" name="Group 7"/>
            <p:cNvGrpSpPr/>
            <p:nvPr/>
          </p:nvGrpSpPr>
          <p:grpSpPr>
            <a:xfrm>
              <a:off x="0" y="2863668"/>
              <a:ext cx="5690599" cy="771803"/>
              <a:chOff x="0" y="0"/>
              <a:chExt cx="3832106" cy="519740"/>
            </a:xfrm>
          </p:grpSpPr>
          <p:sp>
            <p:nvSpPr>
              <p:cNvPr id="8" name="Freeform 8"/>
              <p:cNvSpPr/>
              <p:nvPr/>
            </p:nvSpPr>
            <p:spPr>
              <a:xfrm>
                <a:off x="0" y="0"/>
                <a:ext cx="3832106" cy="519740"/>
              </a:xfrm>
              <a:custGeom>
                <a:avLst/>
                <a:gdLst/>
                <a:ahLst/>
                <a:cxnLst/>
                <a:rect l="l" t="t" r="r" b="b"/>
                <a:pathLst>
                  <a:path w="3832106" h="519740">
                    <a:moveTo>
                      <a:pt x="0" y="0"/>
                    </a:moveTo>
                    <a:lnTo>
                      <a:pt x="3832106" y="0"/>
                    </a:lnTo>
                    <a:lnTo>
                      <a:pt x="3832106" y="519740"/>
                    </a:lnTo>
                    <a:lnTo>
                      <a:pt x="0" y="519740"/>
                    </a:lnTo>
                    <a:close/>
                  </a:path>
                </a:pathLst>
              </a:custGeom>
              <a:solidFill>
                <a:srgbClr val="FFFFFF"/>
              </a:solidFill>
            </p:spPr>
          </p:sp>
          <p:sp>
            <p:nvSpPr>
              <p:cNvPr id="9" name="TextBox 9"/>
              <p:cNvSpPr txBox="1"/>
              <p:nvPr/>
            </p:nvSpPr>
            <p:spPr>
              <a:xfrm>
                <a:off x="0" y="0"/>
                <a:ext cx="3832106" cy="519740"/>
              </a:xfrm>
              <a:prstGeom prst="rect">
                <a:avLst/>
              </a:prstGeom>
            </p:spPr>
            <p:txBody>
              <a:bodyPr lIns="50800" tIns="50800" rIns="50800" bIns="50800" rtlCol="0" anchor="ctr"/>
              <a:lstStyle/>
              <a:p>
                <a:pPr algn="ctr">
                  <a:lnSpc>
                    <a:spcPts val="2456"/>
                  </a:lnSpc>
                </a:pPr>
                <a:endParaRPr/>
              </a:p>
            </p:txBody>
          </p:sp>
        </p:grpSp>
        <p:grpSp>
          <p:nvGrpSpPr>
            <p:cNvPr id="10" name="Group 10"/>
            <p:cNvGrpSpPr>
              <a:grpSpLocks noChangeAspect="1"/>
            </p:cNvGrpSpPr>
            <p:nvPr/>
          </p:nvGrpSpPr>
          <p:grpSpPr>
            <a:xfrm>
              <a:off x="4086026" y="2187851"/>
              <a:ext cx="1033907" cy="1592400"/>
              <a:chOff x="0" y="0"/>
              <a:chExt cx="6887388" cy="10607802"/>
            </a:xfrm>
          </p:grpSpPr>
          <p:sp>
            <p:nvSpPr>
              <p:cNvPr id="11" name="Freeform 11"/>
              <p:cNvSpPr/>
              <p:nvPr/>
            </p:nvSpPr>
            <p:spPr>
              <a:xfrm>
                <a:off x="0" y="0"/>
                <a:ext cx="6887337" cy="10607802"/>
              </a:xfrm>
              <a:custGeom>
                <a:avLst/>
                <a:gdLst/>
                <a:ahLst/>
                <a:cxnLst/>
                <a:rect l="l" t="t" r="r" b="b"/>
                <a:pathLst>
                  <a:path w="6887337" h="10607802">
                    <a:moveTo>
                      <a:pt x="285877" y="2921"/>
                    </a:moveTo>
                    <a:lnTo>
                      <a:pt x="6887337" y="627634"/>
                    </a:lnTo>
                    <a:lnTo>
                      <a:pt x="5016500" y="10607802"/>
                    </a:lnTo>
                    <a:lnTo>
                      <a:pt x="0" y="9431528"/>
                    </a:lnTo>
                    <a:lnTo>
                      <a:pt x="255143" y="0"/>
                    </a:lnTo>
                    <a:lnTo>
                      <a:pt x="286004" y="2921"/>
                    </a:lnTo>
                    <a:moveTo>
                      <a:pt x="280543" y="60579"/>
                    </a:moveTo>
                    <a:lnTo>
                      <a:pt x="283210" y="31750"/>
                    </a:lnTo>
                    <a:lnTo>
                      <a:pt x="312166" y="32512"/>
                    </a:lnTo>
                    <a:lnTo>
                      <a:pt x="58547" y="9409430"/>
                    </a:lnTo>
                    <a:lnTo>
                      <a:pt x="29591" y="9408668"/>
                    </a:lnTo>
                    <a:lnTo>
                      <a:pt x="36195" y="9380475"/>
                    </a:lnTo>
                    <a:lnTo>
                      <a:pt x="5000244" y="10544556"/>
                    </a:lnTo>
                    <a:lnTo>
                      <a:pt x="4993640" y="10572750"/>
                    </a:lnTo>
                    <a:lnTo>
                      <a:pt x="4965192" y="10567416"/>
                    </a:lnTo>
                    <a:lnTo>
                      <a:pt x="6824726" y="648208"/>
                    </a:lnTo>
                    <a:lnTo>
                      <a:pt x="6853174" y="653542"/>
                    </a:lnTo>
                    <a:lnTo>
                      <a:pt x="6850507" y="682371"/>
                    </a:lnTo>
                    <a:lnTo>
                      <a:pt x="280416" y="60579"/>
                    </a:lnTo>
                    <a:close/>
                  </a:path>
                </a:pathLst>
              </a:custGeom>
              <a:solidFill>
                <a:srgbClr val="FEA106"/>
              </a:solidFill>
            </p:spPr>
          </p:sp>
        </p:grpSp>
        <p:grpSp>
          <p:nvGrpSpPr>
            <p:cNvPr id="12" name="Group 12"/>
            <p:cNvGrpSpPr>
              <a:grpSpLocks noChangeAspect="1"/>
            </p:cNvGrpSpPr>
            <p:nvPr/>
          </p:nvGrpSpPr>
          <p:grpSpPr>
            <a:xfrm>
              <a:off x="3933206" y="2286560"/>
              <a:ext cx="1084288" cy="1735529"/>
              <a:chOff x="0" y="0"/>
              <a:chExt cx="6606921" cy="10575138"/>
            </a:xfrm>
          </p:grpSpPr>
          <p:sp>
            <p:nvSpPr>
              <p:cNvPr id="13" name="Freeform 13"/>
              <p:cNvSpPr/>
              <p:nvPr/>
            </p:nvSpPr>
            <p:spPr>
              <a:xfrm>
                <a:off x="0" y="0"/>
                <a:ext cx="6606921" cy="10575163"/>
              </a:xfrm>
              <a:custGeom>
                <a:avLst/>
                <a:gdLst/>
                <a:ahLst/>
                <a:cxnLst/>
                <a:rect l="l" t="t" r="r" b="b"/>
                <a:pathLst>
                  <a:path w="6606921" h="10575163">
                    <a:moveTo>
                      <a:pt x="5461" y="0"/>
                    </a:moveTo>
                    <a:lnTo>
                      <a:pt x="6606921" y="624713"/>
                    </a:lnTo>
                    <a:lnTo>
                      <a:pt x="4741672" y="10575163"/>
                    </a:lnTo>
                    <a:lnTo>
                      <a:pt x="4684776" y="10564495"/>
                    </a:lnTo>
                    <a:lnTo>
                      <a:pt x="6544183" y="645287"/>
                    </a:lnTo>
                    <a:lnTo>
                      <a:pt x="6572631" y="650621"/>
                    </a:lnTo>
                    <a:lnTo>
                      <a:pt x="6569963" y="679450"/>
                    </a:lnTo>
                    <a:lnTo>
                      <a:pt x="0" y="57658"/>
                    </a:lnTo>
                    <a:close/>
                  </a:path>
                </a:pathLst>
              </a:custGeom>
              <a:solidFill>
                <a:srgbClr val="FE5006"/>
              </a:solidFill>
            </p:spPr>
          </p:sp>
        </p:grpSp>
        <p:grpSp>
          <p:nvGrpSpPr>
            <p:cNvPr id="14" name="Group 14"/>
            <p:cNvGrpSpPr>
              <a:grpSpLocks noChangeAspect="1"/>
            </p:cNvGrpSpPr>
            <p:nvPr/>
          </p:nvGrpSpPr>
          <p:grpSpPr>
            <a:xfrm>
              <a:off x="3774985" y="2136779"/>
              <a:ext cx="1238784" cy="1694544"/>
              <a:chOff x="0" y="0"/>
              <a:chExt cx="9946386" cy="13605751"/>
            </a:xfrm>
          </p:grpSpPr>
          <p:sp>
            <p:nvSpPr>
              <p:cNvPr id="15" name="Freeform 15"/>
              <p:cNvSpPr/>
              <p:nvPr/>
            </p:nvSpPr>
            <p:spPr>
              <a:xfrm>
                <a:off x="0" y="0"/>
                <a:ext cx="9946386" cy="13605763"/>
              </a:xfrm>
              <a:custGeom>
                <a:avLst/>
                <a:gdLst/>
                <a:ahLst/>
                <a:cxnLst/>
                <a:rect l="l" t="t" r="r" b="b"/>
                <a:pathLst>
                  <a:path w="9946386" h="13605763">
                    <a:moveTo>
                      <a:pt x="9327007" y="0"/>
                    </a:moveTo>
                    <a:lnTo>
                      <a:pt x="0" y="1340993"/>
                    </a:lnTo>
                    <a:lnTo>
                      <a:pt x="2675001" y="13605763"/>
                    </a:lnTo>
                    <a:lnTo>
                      <a:pt x="9946386" y="13494511"/>
                    </a:lnTo>
                    <a:lnTo>
                      <a:pt x="9327007" y="0"/>
                    </a:lnTo>
                    <a:close/>
                  </a:path>
                </a:pathLst>
              </a:custGeom>
              <a:blipFill>
                <a:blip r:embed="rId4" cstate="print"/>
                <a:stretch>
                  <a:fillRect l="-18395" r="-18395"/>
                </a:stretch>
              </a:blipFill>
            </p:spPr>
          </p:sp>
        </p:grpSp>
        <p:sp>
          <p:nvSpPr>
            <p:cNvPr id="16" name="Freeform 16"/>
            <p:cNvSpPr/>
            <p:nvPr/>
          </p:nvSpPr>
          <p:spPr>
            <a:xfrm>
              <a:off x="2439248" y="3047996"/>
              <a:ext cx="1335737" cy="412965"/>
            </a:xfrm>
            <a:custGeom>
              <a:avLst/>
              <a:gdLst/>
              <a:ahLst/>
              <a:cxnLst/>
              <a:rect l="l" t="t" r="r" b="b"/>
              <a:pathLst>
                <a:path w="1335737" h="412965">
                  <a:moveTo>
                    <a:pt x="0" y="0"/>
                  </a:moveTo>
                  <a:lnTo>
                    <a:pt x="1335737" y="0"/>
                  </a:lnTo>
                  <a:lnTo>
                    <a:pt x="1335737" y="412966"/>
                  </a:lnTo>
                  <a:lnTo>
                    <a:pt x="0" y="412966"/>
                  </a:lnTo>
                  <a:lnTo>
                    <a:pt x="0" y="0"/>
                  </a:lnTo>
                  <a:close/>
                </a:path>
              </a:pathLst>
            </a:custGeom>
            <a:blipFill>
              <a:blip r:embed="rId5" cstate="print"/>
              <a:stretch>
                <a:fillRect/>
              </a:stretch>
            </a:blipFill>
          </p:spPr>
        </p:sp>
        <p:sp>
          <p:nvSpPr>
            <p:cNvPr id="17" name="TextBox 17"/>
            <p:cNvSpPr txBox="1"/>
            <p:nvPr/>
          </p:nvSpPr>
          <p:spPr>
            <a:xfrm>
              <a:off x="287555" y="360875"/>
              <a:ext cx="1338353" cy="195597"/>
            </a:xfrm>
            <a:prstGeom prst="rect">
              <a:avLst/>
            </a:prstGeom>
          </p:spPr>
          <p:txBody>
            <a:bodyPr lIns="0" tIns="0" rIns="0" bIns="0" rtlCol="0" anchor="t">
              <a:spAutoFit/>
            </a:bodyPr>
            <a:lstStyle/>
            <a:p>
              <a:pPr algn="ctr">
                <a:lnSpc>
                  <a:spcPts val="1058"/>
                </a:lnSpc>
              </a:pPr>
              <a:endParaRPr/>
            </a:p>
          </p:txBody>
        </p:sp>
        <p:sp>
          <p:nvSpPr>
            <p:cNvPr id="18" name="TextBox 18"/>
            <p:cNvSpPr txBox="1"/>
            <p:nvPr/>
          </p:nvSpPr>
          <p:spPr>
            <a:xfrm>
              <a:off x="482596" y="38100"/>
              <a:ext cx="4820910" cy="523137"/>
            </a:xfrm>
            <a:prstGeom prst="rect">
              <a:avLst/>
            </a:prstGeom>
          </p:spPr>
          <p:txBody>
            <a:bodyPr lIns="0" tIns="0" rIns="0" bIns="0" rtlCol="0" anchor="t">
              <a:spAutoFit/>
            </a:bodyPr>
            <a:lstStyle/>
            <a:p>
              <a:pPr algn="ctr">
                <a:lnSpc>
                  <a:spcPts val="2948"/>
                </a:lnSpc>
              </a:pPr>
              <a:endParaRPr/>
            </a:p>
          </p:txBody>
        </p:sp>
        <p:sp>
          <p:nvSpPr>
            <p:cNvPr id="19" name="TextBox 19"/>
            <p:cNvSpPr txBox="1"/>
            <p:nvPr/>
          </p:nvSpPr>
          <p:spPr>
            <a:xfrm>
              <a:off x="387457" y="2368490"/>
              <a:ext cx="3387527" cy="433780"/>
            </a:xfrm>
            <a:prstGeom prst="rect">
              <a:avLst/>
            </a:prstGeom>
          </p:spPr>
          <p:txBody>
            <a:bodyPr lIns="0" tIns="0" rIns="0" bIns="0" rtlCol="0" anchor="t">
              <a:spAutoFit/>
            </a:bodyPr>
            <a:lstStyle/>
            <a:p>
              <a:pPr algn="just">
                <a:lnSpc>
                  <a:spcPts val="2571"/>
                </a:lnSpc>
              </a:pPr>
              <a:r>
                <a:rPr lang="en-US" sz="2143" b="1">
                  <a:solidFill>
                    <a:srgbClr val="FFFFFF"/>
                  </a:solidFill>
                  <a:latin typeface="Montserrat Bold"/>
                  <a:ea typeface="Montserrat Bold"/>
                  <a:cs typeface="Montserrat Bold"/>
                  <a:sym typeface="Montserrat Bold"/>
                </a:rPr>
                <a:t>Dr Sachin Saxena</a:t>
              </a:r>
            </a:p>
          </p:txBody>
        </p:sp>
        <p:sp>
          <p:nvSpPr>
            <p:cNvPr id="20" name="TextBox 20"/>
            <p:cNvSpPr txBox="1"/>
            <p:nvPr/>
          </p:nvSpPr>
          <p:spPr>
            <a:xfrm>
              <a:off x="520840" y="3053633"/>
              <a:ext cx="1845229" cy="407329"/>
            </a:xfrm>
            <a:prstGeom prst="rect">
              <a:avLst/>
            </a:prstGeom>
          </p:spPr>
          <p:txBody>
            <a:bodyPr lIns="0" tIns="0" rIns="0" bIns="0" rtlCol="0" anchor="t">
              <a:spAutoFit/>
            </a:bodyPr>
            <a:lstStyle/>
            <a:p>
              <a:pPr algn="just">
                <a:lnSpc>
                  <a:spcPts val="2414"/>
                </a:lnSpc>
              </a:pPr>
              <a:r>
                <a:rPr lang="en-US" sz="2012" b="1">
                  <a:solidFill>
                    <a:srgbClr val="000000"/>
                  </a:solidFill>
                  <a:latin typeface="Montserrat Bold"/>
                  <a:ea typeface="Montserrat Bold"/>
                  <a:cs typeface="Montserrat Bold"/>
                  <a:sym typeface="Montserrat Bold"/>
                </a:rPr>
                <a:t>Follow on</a:t>
              </a:r>
            </a:p>
          </p:txBody>
        </p:sp>
      </p:grpSp>
      <p:sp>
        <p:nvSpPr>
          <p:cNvPr id="21" name="Freeform 21"/>
          <p:cNvSpPr/>
          <p:nvPr/>
        </p:nvSpPr>
        <p:spPr>
          <a:xfrm>
            <a:off x="8515730" y="11069"/>
            <a:ext cx="8743570" cy="5825403"/>
          </a:xfrm>
          <a:custGeom>
            <a:avLst/>
            <a:gdLst/>
            <a:ahLst/>
            <a:cxnLst/>
            <a:rect l="l" t="t" r="r" b="b"/>
            <a:pathLst>
              <a:path w="8743570" h="5825403">
                <a:moveTo>
                  <a:pt x="0" y="0"/>
                </a:moveTo>
                <a:lnTo>
                  <a:pt x="8743570" y="0"/>
                </a:lnTo>
                <a:lnTo>
                  <a:pt x="8743570" y="5825404"/>
                </a:lnTo>
                <a:lnTo>
                  <a:pt x="0" y="5825404"/>
                </a:lnTo>
                <a:lnTo>
                  <a:pt x="0" y="0"/>
                </a:lnTo>
                <a:close/>
              </a:path>
            </a:pathLst>
          </a:custGeom>
          <a:blipFill>
            <a:blip r:embed="rId6"/>
            <a:stretch>
              <a:fillRect/>
            </a:stretch>
          </a:blipFill>
        </p:spPr>
      </p:sp>
      <p:sp>
        <p:nvSpPr>
          <p:cNvPr id="22" name="TextBox 22"/>
          <p:cNvSpPr txBox="1"/>
          <p:nvPr/>
        </p:nvSpPr>
        <p:spPr>
          <a:xfrm>
            <a:off x="1152509" y="914400"/>
            <a:ext cx="4653733" cy="750548"/>
          </a:xfrm>
          <a:prstGeom prst="rect">
            <a:avLst/>
          </a:prstGeom>
        </p:spPr>
        <p:txBody>
          <a:bodyPr lIns="0" tIns="0" rIns="0" bIns="0" rtlCol="0" anchor="t">
            <a:spAutoFit/>
          </a:bodyPr>
          <a:lstStyle/>
          <a:p>
            <a:pPr algn="ctr">
              <a:lnSpc>
                <a:spcPts val="5880"/>
              </a:lnSpc>
            </a:pPr>
            <a:r>
              <a:rPr lang="en-US" sz="4200">
                <a:solidFill>
                  <a:srgbClr val="000000"/>
                </a:solidFill>
                <a:latin typeface="Sailors"/>
                <a:ea typeface="Sailors"/>
                <a:cs typeface="Sailors"/>
                <a:sym typeface="Sailors"/>
              </a:rPr>
              <a:t>Schema Evolution:</a:t>
            </a:r>
          </a:p>
        </p:txBody>
      </p:sp>
      <p:sp>
        <p:nvSpPr>
          <p:cNvPr id="23" name="TextBox 23"/>
          <p:cNvSpPr txBox="1"/>
          <p:nvPr/>
        </p:nvSpPr>
        <p:spPr>
          <a:xfrm>
            <a:off x="554630" y="1641096"/>
            <a:ext cx="4901351" cy="750588"/>
          </a:xfrm>
          <a:prstGeom prst="rect">
            <a:avLst/>
          </a:prstGeom>
        </p:spPr>
        <p:txBody>
          <a:bodyPr lIns="0" tIns="0" rIns="0" bIns="0" rtlCol="0" anchor="t">
            <a:spAutoFit/>
          </a:bodyPr>
          <a:lstStyle/>
          <a:p>
            <a:pPr algn="ctr">
              <a:lnSpc>
                <a:spcPts val="5880"/>
              </a:lnSpc>
            </a:pPr>
            <a:endParaRPr/>
          </a:p>
        </p:txBody>
      </p:sp>
      <p:sp>
        <p:nvSpPr>
          <p:cNvPr id="24" name="TextBox 24"/>
          <p:cNvSpPr txBox="1"/>
          <p:nvPr/>
        </p:nvSpPr>
        <p:spPr>
          <a:xfrm>
            <a:off x="1028700" y="1977959"/>
            <a:ext cx="6520721" cy="3564195"/>
          </a:xfrm>
          <a:prstGeom prst="rect">
            <a:avLst/>
          </a:prstGeom>
        </p:spPr>
        <p:txBody>
          <a:bodyPr lIns="0" tIns="0" rIns="0" bIns="0" rtlCol="0" anchor="t">
            <a:spAutoFit/>
          </a:bodyPr>
          <a:lstStyle/>
          <a:p>
            <a:pPr algn="l">
              <a:lnSpc>
                <a:spcPts val="3583"/>
              </a:lnSpc>
            </a:pPr>
            <a:r>
              <a:rPr lang="en-US" sz="2559" b="1">
                <a:solidFill>
                  <a:srgbClr val="00BF63"/>
                </a:solidFill>
                <a:latin typeface="DM Sans Bold"/>
                <a:ea typeface="DM Sans Bold"/>
                <a:cs typeface="DM Sans Bold"/>
                <a:sym typeface="DM Sans Bold"/>
              </a:rPr>
              <a:t>Schema evolution is a feature that allows users to easily change a table's current schema to accommodate data that is changing over time. Most commonly, it's used when performing an append or overwrite operation, to automatically adapt the schema to include one or more new columns.</a:t>
            </a:r>
          </a:p>
        </p:txBody>
      </p:sp>
      <p:sp>
        <p:nvSpPr>
          <p:cNvPr id="25" name="TextBox 25"/>
          <p:cNvSpPr txBox="1"/>
          <p:nvPr/>
        </p:nvSpPr>
        <p:spPr>
          <a:xfrm>
            <a:off x="554630" y="5865048"/>
            <a:ext cx="17267273" cy="3684582"/>
          </a:xfrm>
          <a:prstGeom prst="rect">
            <a:avLst/>
          </a:prstGeom>
        </p:spPr>
        <p:txBody>
          <a:bodyPr lIns="0" tIns="0" rIns="0" bIns="0" rtlCol="0" anchor="t">
            <a:spAutoFit/>
          </a:bodyPr>
          <a:lstStyle/>
          <a:p>
            <a:pPr algn="ctr">
              <a:lnSpc>
                <a:spcPts val="5837"/>
              </a:lnSpc>
            </a:pPr>
            <a:r>
              <a:rPr lang="en-US" sz="5165">
                <a:solidFill>
                  <a:srgbClr val="3E3E3E"/>
                </a:solidFill>
                <a:latin typeface="Maragsa"/>
                <a:ea typeface="Maragsa"/>
                <a:cs typeface="Maragsa"/>
                <a:sym typeface="Maragsa"/>
              </a:rPr>
              <a:t>On the flip side of the coin, schema evolution complements enforcement by making it easy for intended schema changes to take place automatically. After all, it shouldn't be hard to add a column.</a:t>
            </a:r>
          </a:p>
          <a:p>
            <a:pPr algn="ctr">
              <a:lnSpc>
                <a:spcPts val="5837"/>
              </a:lnSpc>
            </a:pPr>
            <a:endParaRPr/>
          </a:p>
          <a:p>
            <a:pPr algn="ctr">
              <a:lnSpc>
                <a:spcPts val="5837"/>
              </a:lnSpc>
            </a:pP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365266" y="355109"/>
            <a:ext cx="4901351" cy="784216"/>
          </a:xfrm>
          <a:custGeom>
            <a:avLst/>
            <a:gdLst/>
            <a:ahLst/>
            <a:cxnLst/>
            <a:rect l="l" t="t" r="r" b="b"/>
            <a:pathLst>
              <a:path w="4901351" h="784216">
                <a:moveTo>
                  <a:pt x="0" y="0"/>
                </a:moveTo>
                <a:lnTo>
                  <a:pt x="4901350" y="0"/>
                </a:lnTo>
                <a:lnTo>
                  <a:pt x="4901350" y="784216"/>
                </a:lnTo>
                <a:lnTo>
                  <a:pt x="0" y="784216"/>
                </a:lnTo>
                <a:lnTo>
                  <a:pt x="0" y="0"/>
                </a:lnTo>
                <a:close/>
              </a:path>
            </a:pathLst>
          </a:custGeom>
          <a:blipFill>
            <a:blip r:embed="rId2" cstate="print">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4173200" y="355109"/>
            <a:ext cx="4896046" cy="784216"/>
            <a:chOff x="0" y="0"/>
            <a:chExt cx="1289494" cy="206543"/>
          </a:xfrm>
        </p:grpSpPr>
        <p:sp>
          <p:nvSpPr>
            <p:cNvPr id="4" name="Freeform 4"/>
            <p:cNvSpPr/>
            <p:nvPr/>
          </p:nvSpPr>
          <p:spPr>
            <a:xfrm>
              <a:off x="0" y="0"/>
              <a:ext cx="1289494" cy="206543"/>
            </a:xfrm>
            <a:custGeom>
              <a:avLst/>
              <a:gdLst/>
              <a:ahLst/>
              <a:cxnLst/>
              <a:rect l="l" t="t" r="r" b="b"/>
              <a:pathLst>
                <a:path w="1289494" h="206543">
                  <a:moveTo>
                    <a:pt x="0" y="0"/>
                  </a:moveTo>
                  <a:lnTo>
                    <a:pt x="1289494" y="0"/>
                  </a:lnTo>
                  <a:lnTo>
                    <a:pt x="1289494" y="206543"/>
                  </a:lnTo>
                  <a:lnTo>
                    <a:pt x="0" y="206543"/>
                  </a:lnTo>
                  <a:close/>
                </a:path>
              </a:pathLst>
            </a:custGeom>
            <a:solidFill>
              <a:srgbClr val="8CB7E2"/>
            </a:solidFill>
          </p:spPr>
        </p:sp>
        <p:sp>
          <p:nvSpPr>
            <p:cNvPr id="5" name="TextBox 5"/>
            <p:cNvSpPr txBox="1"/>
            <p:nvPr/>
          </p:nvSpPr>
          <p:spPr>
            <a:xfrm>
              <a:off x="0" y="-38100"/>
              <a:ext cx="1289494" cy="244643"/>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4821705" y="726309"/>
            <a:ext cx="13965705" cy="413016"/>
            <a:chOff x="0" y="0"/>
            <a:chExt cx="14246408" cy="421318"/>
          </a:xfrm>
        </p:grpSpPr>
        <p:sp>
          <p:nvSpPr>
            <p:cNvPr id="7" name="Freeform 7"/>
            <p:cNvSpPr/>
            <p:nvPr/>
          </p:nvSpPr>
          <p:spPr>
            <a:xfrm>
              <a:off x="0" y="0"/>
              <a:ext cx="14246408" cy="421318"/>
            </a:xfrm>
            <a:custGeom>
              <a:avLst/>
              <a:gdLst/>
              <a:ahLst/>
              <a:cxnLst/>
              <a:rect l="l" t="t" r="r" b="b"/>
              <a:pathLst>
                <a:path w="14246408" h="421318">
                  <a:moveTo>
                    <a:pt x="14043208" y="0"/>
                  </a:moveTo>
                  <a:lnTo>
                    <a:pt x="0" y="0"/>
                  </a:lnTo>
                  <a:lnTo>
                    <a:pt x="203200" y="421318"/>
                  </a:lnTo>
                  <a:lnTo>
                    <a:pt x="14246408" y="421318"/>
                  </a:lnTo>
                  <a:lnTo>
                    <a:pt x="14043208" y="0"/>
                  </a:lnTo>
                  <a:close/>
                </a:path>
              </a:pathLst>
            </a:custGeom>
            <a:solidFill>
              <a:srgbClr val="8CB7E2"/>
            </a:solidFill>
          </p:spPr>
        </p:sp>
        <p:sp>
          <p:nvSpPr>
            <p:cNvPr id="8" name="TextBox 8"/>
            <p:cNvSpPr txBox="1"/>
            <p:nvPr/>
          </p:nvSpPr>
          <p:spPr>
            <a:xfrm>
              <a:off x="101600" y="-38100"/>
              <a:ext cx="14043208" cy="459418"/>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4"/>
          <a:srcRect/>
          <a:stretch>
            <a:fillRect/>
          </a:stretch>
        </p:blipFill>
        <p:spPr>
          <a:xfrm>
            <a:off x="14150048" y="355109"/>
            <a:ext cx="4030759" cy="2619993"/>
          </a:xfrm>
          <a:prstGeom prst="rect">
            <a:avLst/>
          </a:prstGeom>
        </p:spPr>
      </p:pic>
      <p:grpSp>
        <p:nvGrpSpPr>
          <p:cNvPr id="10" name="Group 10"/>
          <p:cNvGrpSpPr/>
          <p:nvPr/>
        </p:nvGrpSpPr>
        <p:grpSpPr>
          <a:xfrm>
            <a:off x="0" y="7270433"/>
            <a:ext cx="4267949" cy="3016567"/>
            <a:chOff x="0" y="0"/>
            <a:chExt cx="5690599" cy="4022089"/>
          </a:xfrm>
        </p:grpSpPr>
        <p:grpSp>
          <p:nvGrpSpPr>
            <p:cNvPr id="11" name="Group 11"/>
            <p:cNvGrpSpPr/>
            <p:nvPr/>
          </p:nvGrpSpPr>
          <p:grpSpPr>
            <a:xfrm>
              <a:off x="0" y="2863668"/>
              <a:ext cx="5690599" cy="771803"/>
              <a:chOff x="0" y="0"/>
              <a:chExt cx="3832106" cy="519740"/>
            </a:xfrm>
          </p:grpSpPr>
          <p:sp>
            <p:nvSpPr>
              <p:cNvPr id="12" name="Freeform 12"/>
              <p:cNvSpPr/>
              <p:nvPr/>
            </p:nvSpPr>
            <p:spPr>
              <a:xfrm>
                <a:off x="0" y="0"/>
                <a:ext cx="3832106" cy="519740"/>
              </a:xfrm>
              <a:custGeom>
                <a:avLst/>
                <a:gdLst/>
                <a:ahLst/>
                <a:cxnLst/>
                <a:rect l="l" t="t" r="r" b="b"/>
                <a:pathLst>
                  <a:path w="3832106" h="519740">
                    <a:moveTo>
                      <a:pt x="0" y="0"/>
                    </a:moveTo>
                    <a:lnTo>
                      <a:pt x="3832106" y="0"/>
                    </a:lnTo>
                    <a:lnTo>
                      <a:pt x="3832106" y="519740"/>
                    </a:lnTo>
                    <a:lnTo>
                      <a:pt x="0" y="519740"/>
                    </a:lnTo>
                    <a:close/>
                  </a:path>
                </a:pathLst>
              </a:custGeom>
              <a:solidFill>
                <a:srgbClr val="FFFFFF"/>
              </a:solidFill>
            </p:spPr>
          </p:sp>
          <p:sp>
            <p:nvSpPr>
              <p:cNvPr id="13" name="TextBox 13"/>
              <p:cNvSpPr txBox="1"/>
              <p:nvPr/>
            </p:nvSpPr>
            <p:spPr>
              <a:xfrm>
                <a:off x="0" y="0"/>
                <a:ext cx="3832106" cy="519740"/>
              </a:xfrm>
              <a:prstGeom prst="rect">
                <a:avLst/>
              </a:prstGeom>
            </p:spPr>
            <p:txBody>
              <a:bodyPr lIns="50800" tIns="50800" rIns="50800" bIns="50800" rtlCol="0" anchor="ctr"/>
              <a:lstStyle/>
              <a:p>
                <a:pPr algn="ctr">
                  <a:lnSpc>
                    <a:spcPts val="2456"/>
                  </a:lnSpc>
                </a:pPr>
                <a:endParaRPr/>
              </a:p>
            </p:txBody>
          </p:sp>
        </p:grpSp>
        <p:grpSp>
          <p:nvGrpSpPr>
            <p:cNvPr id="14" name="Group 14"/>
            <p:cNvGrpSpPr>
              <a:grpSpLocks noChangeAspect="1"/>
            </p:cNvGrpSpPr>
            <p:nvPr/>
          </p:nvGrpSpPr>
          <p:grpSpPr>
            <a:xfrm>
              <a:off x="4086026" y="2187851"/>
              <a:ext cx="1033907" cy="1592400"/>
              <a:chOff x="0" y="0"/>
              <a:chExt cx="6887388" cy="10607802"/>
            </a:xfrm>
          </p:grpSpPr>
          <p:sp>
            <p:nvSpPr>
              <p:cNvPr id="15" name="Freeform 15"/>
              <p:cNvSpPr/>
              <p:nvPr/>
            </p:nvSpPr>
            <p:spPr>
              <a:xfrm>
                <a:off x="0" y="0"/>
                <a:ext cx="6887337" cy="10607802"/>
              </a:xfrm>
              <a:custGeom>
                <a:avLst/>
                <a:gdLst/>
                <a:ahLst/>
                <a:cxnLst/>
                <a:rect l="l" t="t" r="r" b="b"/>
                <a:pathLst>
                  <a:path w="6887337" h="10607802">
                    <a:moveTo>
                      <a:pt x="285877" y="2921"/>
                    </a:moveTo>
                    <a:lnTo>
                      <a:pt x="6887337" y="627634"/>
                    </a:lnTo>
                    <a:lnTo>
                      <a:pt x="5016500" y="10607802"/>
                    </a:lnTo>
                    <a:lnTo>
                      <a:pt x="0" y="9431528"/>
                    </a:lnTo>
                    <a:lnTo>
                      <a:pt x="255143" y="0"/>
                    </a:lnTo>
                    <a:lnTo>
                      <a:pt x="286004" y="2921"/>
                    </a:lnTo>
                    <a:moveTo>
                      <a:pt x="280543" y="60579"/>
                    </a:moveTo>
                    <a:lnTo>
                      <a:pt x="283210" y="31750"/>
                    </a:lnTo>
                    <a:lnTo>
                      <a:pt x="312166" y="32512"/>
                    </a:lnTo>
                    <a:lnTo>
                      <a:pt x="58547" y="9409430"/>
                    </a:lnTo>
                    <a:lnTo>
                      <a:pt x="29591" y="9408668"/>
                    </a:lnTo>
                    <a:lnTo>
                      <a:pt x="36195" y="9380475"/>
                    </a:lnTo>
                    <a:lnTo>
                      <a:pt x="5000244" y="10544556"/>
                    </a:lnTo>
                    <a:lnTo>
                      <a:pt x="4993640" y="10572750"/>
                    </a:lnTo>
                    <a:lnTo>
                      <a:pt x="4965192" y="10567416"/>
                    </a:lnTo>
                    <a:lnTo>
                      <a:pt x="6824726" y="648208"/>
                    </a:lnTo>
                    <a:lnTo>
                      <a:pt x="6853174" y="653542"/>
                    </a:lnTo>
                    <a:lnTo>
                      <a:pt x="6850507" y="682371"/>
                    </a:lnTo>
                    <a:lnTo>
                      <a:pt x="280416" y="60579"/>
                    </a:lnTo>
                    <a:close/>
                  </a:path>
                </a:pathLst>
              </a:custGeom>
              <a:solidFill>
                <a:srgbClr val="FEA106"/>
              </a:solidFill>
            </p:spPr>
          </p:sp>
        </p:grpSp>
        <p:grpSp>
          <p:nvGrpSpPr>
            <p:cNvPr id="16" name="Group 16"/>
            <p:cNvGrpSpPr>
              <a:grpSpLocks noChangeAspect="1"/>
            </p:cNvGrpSpPr>
            <p:nvPr/>
          </p:nvGrpSpPr>
          <p:grpSpPr>
            <a:xfrm>
              <a:off x="3933206" y="2286560"/>
              <a:ext cx="1084288" cy="1735529"/>
              <a:chOff x="0" y="0"/>
              <a:chExt cx="6606921" cy="10575138"/>
            </a:xfrm>
          </p:grpSpPr>
          <p:sp>
            <p:nvSpPr>
              <p:cNvPr id="17" name="Freeform 17"/>
              <p:cNvSpPr/>
              <p:nvPr/>
            </p:nvSpPr>
            <p:spPr>
              <a:xfrm>
                <a:off x="0" y="0"/>
                <a:ext cx="6606921" cy="10575163"/>
              </a:xfrm>
              <a:custGeom>
                <a:avLst/>
                <a:gdLst/>
                <a:ahLst/>
                <a:cxnLst/>
                <a:rect l="l" t="t" r="r" b="b"/>
                <a:pathLst>
                  <a:path w="6606921" h="10575163">
                    <a:moveTo>
                      <a:pt x="5461" y="0"/>
                    </a:moveTo>
                    <a:lnTo>
                      <a:pt x="6606921" y="624713"/>
                    </a:lnTo>
                    <a:lnTo>
                      <a:pt x="4741672" y="10575163"/>
                    </a:lnTo>
                    <a:lnTo>
                      <a:pt x="4684776" y="10564495"/>
                    </a:lnTo>
                    <a:lnTo>
                      <a:pt x="6544183" y="645287"/>
                    </a:lnTo>
                    <a:lnTo>
                      <a:pt x="6572631" y="650621"/>
                    </a:lnTo>
                    <a:lnTo>
                      <a:pt x="6569963" y="679450"/>
                    </a:lnTo>
                    <a:lnTo>
                      <a:pt x="0" y="57658"/>
                    </a:lnTo>
                    <a:close/>
                  </a:path>
                </a:pathLst>
              </a:custGeom>
              <a:solidFill>
                <a:srgbClr val="FE5006"/>
              </a:solidFill>
            </p:spPr>
          </p:sp>
        </p:grpSp>
        <p:grpSp>
          <p:nvGrpSpPr>
            <p:cNvPr id="18" name="Group 18"/>
            <p:cNvGrpSpPr>
              <a:grpSpLocks noChangeAspect="1"/>
            </p:cNvGrpSpPr>
            <p:nvPr/>
          </p:nvGrpSpPr>
          <p:grpSpPr>
            <a:xfrm>
              <a:off x="3774985" y="2136779"/>
              <a:ext cx="1238784" cy="1694544"/>
              <a:chOff x="0" y="0"/>
              <a:chExt cx="9946386" cy="13605751"/>
            </a:xfrm>
          </p:grpSpPr>
          <p:sp>
            <p:nvSpPr>
              <p:cNvPr id="19" name="Freeform 19"/>
              <p:cNvSpPr/>
              <p:nvPr/>
            </p:nvSpPr>
            <p:spPr>
              <a:xfrm>
                <a:off x="0" y="0"/>
                <a:ext cx="9946386" cy="13605763"/>
              </a:xfrm>
              <a:custGeom>
                <a:avLst/>
                <a:gdLst/>
                <a:ahLst/>
                <a:cxnLst/>
                <a:rect l="l" t="t" r="r" b="b"/>
                <a:pathLst>
                  <a:path w="9946386" h="13605763">
                    <a:moveTo>
                      <a:pt x="9327007" y="0"/>
                    </a:moveTo>
                    <a:lnTo>
                      <a:pt x="0" y="1340993"/>
                    </a:lnTo>
                    <a:lnTo>
                      <a:pt x="2675001" y="13605763"/>
                    </a:lnTo>
                    <a:lnTo>
                      <a:pt x="9946386" y="13494511"/>
                    </a:lnTo>
                    <a:lnTo>
                      <a:pt x="9327007" y="0"/>
                    </a:lnTo>
                    <a:close/>
                  </a:path>
                </a:pathLst>
              </a:custGeom>
              <a:blipFill>
                <a:blip r:embed="rId5" cstate="print"/>
                <a:stretch>
                  <a:fillRect l="-18395" r="-18395"/>
                </a:stretch>
              </a:blipFill>
            </p:spPr>
          </p:sp>
        </p:grpSp>
        <p:sp>
          <p:nvSpPr>
            <p:cNvPr id="20" name="Freeform 20"/>
            <p:cNvSpPr/>
            <p:nvPr/>
          </p:nvSpPr>
          <p:spPr>
            <a:xfrm>
              <a:off x="2439248" y="3047996"/>
              <a:ext cx="1335737" cy="412965"/>
            </a:xfrm>
            <a:custGeom>
              <a:avLst/>
              <a:gdLst/>
              <a:ahLst/>
              <a:cxnLst/>
              <a:rect l="l" t="t" r="r" b="b"/>
              <a:pathLst>
                <a:path w="1335737" h="412965">
                  <a:moveTo>
                    <a:pt x="0" y="0"/>
                  </a:moveTo>
                  <a:lnTo>
                    <a:pt x="1335737" y="0"/>
                  </a:lnTo>
                  <a:lnTo>
                    <a:pt x="1335737" y="412966"/>
                  </a:lnTo>
                  <a:lnTo>
                    <a:pt x="0" y="412966"/>
                  </a:lnTo>
                  <a:lnTo>
                    <a:pt x="0" y="0"/>
                  </a:lnTo>
                  <a:close/>
                </a:path>
              </a:pathLst>
            </a:custGeom>
            <a:blipFill>
              <a:blip r:embed="rId6" cstate="print"/>
              <a:stretch>
                <a:fillRect/>
              </a:stretch>
            </a:blipFill>
          </p:spPr>
        </p:sp>
        <p:sp>
          <p:nvSpPr>
            <p:cNvPr id="21" name="TextBox 21"/>
            <p:cNvSpPr txBox="1"/>
            <p:nvPr/>
          </p:nvSpPr>
          <p:spPr>
            <a:xfrm>
              <a:off x="287555" y="360875"/>
              <a:ext cx="1338353" cy="195597"/>
            </a:xfrm>
            <a:prstGeom prst="rect">
              <a:avLst/>
            </a:prstGeom>
          </p:spPr>
          <p:txBody>
            <a:bodyPr lIns="0" tIns="0" rIns="0" bIns="0" rtlCol="0" anchor="t">
              <a:spAutoFit/>
            </a:bodyPr>
            <a:lstStyle/>
            <a:p>
              <a:pPr algn="ctr">
                <a:lnSpc>
                  <a:spcPts val="1058"/>
                </a:lnSpc>
              </a:pPr>
              <a:endParaRPr/>
            </a:p>
          </p:txBody>
        </p:sp>
        <p:sp>
          <p:nvSpPr>
            <p:cNvPr id="22" name="TextBox 22"/>
            <p:cNvSpPr txBox="1"/>
            <p:nvPr/>
          </p:nvSpPr>
          <p:spPr>
            <a:xfrm>
              <a:off x="482596" y="38100"/>
              <a:ext cx="4820910" cy="523137"/>
            </a:xfrm>
            <a:prstGeom prst="rect">
              <a:avLst/>
            </a:prstGeom>
          </p:spPr>
          <p:txBody>
            <a:bodyPr lIns="0" tIns="0" rIns="0" bIns="0" rtlCol="0" anchor="t">
              <a:spAutoFit/>
            </a:bodyPr>
            <a:lstStyle/>
            <a:p>
              <a:pPr algn="ctr">
                <a:lnSpc>
                  <a:spcPts val="2948"/>
                </a:lnSpc>
              </a:pPr>
              <a:endParaRPr/>
            </a:p>
          </p:txBody>
        </p:sp>
        <p:sp>
          <p:nvSpPr>
            <p:cNvPr id="23" name="TextBox 23"/>
            <p:cNvSpPr txBox="1"/>
            <p:nvPr/>
          </p:nvSpPr>
          <p:spPr>
            <a:xfrm>
              <a:off x="387457" y="2368490"/>
              <a:ext cx="3387527" cy="433780"/>
            </a:xfrm>
            <a:prstGeom prst="rect">
              <a:avLst/>
            </a:prstGeom>
          </p:spPr>
          <p:txBody>
            <a:bodyPr lIns="0" tIns="0" rIns="0" bIns="0" rtlCol="0" anchor="t">
              <a:spAutoFit/>
            </a:bodyPr>
            <a:lstStyle/>
            <a:p>
              <a:pPr algn="just">
                <a:lnSpc>
                  <a:spcPts val="2571"/>
                </a:lnSpc>
              </a:pPr>
              <a:r>
                <a:rPr lang="en-US" sz="2143" b="1">
                  <a:solidFill>
                    <a:srgbClr val="FFFFFF"/>
                  </a:solidFill>
                  <a:latin typeface="Montserrat Bold"/>
                  <a:ea typeface="Montserrat Bold"/>
                  <a:cs typeface="Montserrat Bold"/>
                  <a:sym typeface="Montserrat Bold"/>
                </a:rPr>
                <a:t>Dr Sachin Saxena</a:t>
              </a:r>
            </a:p>
          </p:txBody>
        </p:sp>
        <p:sp>
          <p:nvSpPr>
            <p:cNvPr id="24" name="TextBox 24"/>
            <p:cNvSpPr txBox="1"/>
            <p:nvPr/>
          </p:nvSpPr>
          <p:spPr>
            <a:xfrm>
              <a:off x="520840" y="3053633"/>
              <a:ext cx="1845229" cy="407329"/>
            </a:xfrm>
            <a:prstGeom prst="rect">
              <a:avLst/>
            </a:prstGeom>
          </p:spPr>
          <p:txBody>
            <a:bodyPr lIns="0" tIns="0" rIns="0" bIns="0" rtlCol="0" anchor="t">
              <a:spAutoFit/>
            </a:bodyPr>
            <a:lstStyle/>
            <a:p>
              <a:pPr algn="just">
                <a:lnSpc>
                  <a:spcPts val="2414"/>
                </a:lnSpc>
              </a:pPr>
              <a:r>
                <a:rPr lang="en-US" sz="2012" b="1">
                  <a:solidFill>
                    <a:srgbClr val="000000"/>
                  </a:solidFill>
                  <a:latin typeface="Montserrat Bold"/>
                  <a:ea typeface="Montserrat Bold"/>
                  <a:cs typeface="Montserrat Bold"/>
                  <a:sym typeface="Montserrat Bold"/>
                </a:rPr>
                <a:t>Follow on</a:t>
              </a:r>
            </a:p>
          </p:txBody>
        </p:sp>
      </p:grpSp>
      <p:sp>
        <p:nvSpPr>
          <p:cNvPr id="25" name="Freeform 25"/>
          <p:cNvSpPr/>
          <p:nvPr/>
        </p:nvSpPr>
        <p:spPr>
          <a:xfrm>
            <a:off x="4267949" y="1581045"/>
            <a:ext cx="9581598" cy="7677255"/>
          </a:xfrm>
          <a:custGeom>
            <a:avLst/>
            <a:gdLst/>
            <a:ahLst/>
            <a:cxnLst/>
            <a:rect l="l" t="t" r="r" b="b"/>
            <a:pathLst>
              <a:path w="9581598" h="7677255">
                <a:moveTo>
                  <a:pt x="0" y="0"/>
                </a:moveTo>
                <a:lnTo>
                  <a:pt x="9581598" y="0"/>
                </a:lnTo>
                <a:lnTo>
                  <a:pt x="9581598" y="7677255"/>
                </a:lnTo>
                <a:lnTo>
                  <a:pt x="0" y="7677255"/>
                </a:lnTo>
                <a:lnTo>
                  <a:pt x="0" y="0"/>
                </a:lnTo>
                <a:close/>
              </a:path>
            </a:pathLst>
          </a:custGeom>
          <a:blipFill>
            <a:blip r:embed="rId7"/>
            <a:stretch>
              <a:fillRect/>
            </a:stretch>
          </a:blipFill>
        </p:spPr>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989</Words>
  <Application>Microsoft Office PowerPoint</Application>
  <PresentationFormat>Custom</PresentationFormat>
  <Paragraphs>69</Paragraphs>
  <Slides>16</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16</vt:i4>
      </vt:variant>
    </vt:vector>
  </HeadingPairs>
  <TitlesOfParts>
    <vt:vector size="29" baseType="lpstr">
      <vt:lpstr>Arial</vt:lpstr>
      <vt:lpstr>Calibri</vt:lpstr>
      <vt:lpstr>Montserrat Bold</vt:lpstr>
      <vt:lpstr>Sailors</vt:lpstr>
      <vt:lpstr>DM Sans Bold</vt:lpstr>
      <vt:lpstr>Open Sauce</vt:lpstr>
      <vt:lpstr>Maragsa</vt:lpstr>
      <vt:lpstr>DIN Next Condensed Bold</vt:lpstr>
      <vt:lpstr>Frankfurter Medium</vt:lpstr>
      <vt:lpstr>Univers Condensed Bold</vt:lpstr>
      <vt:lpstr>Cy Grotesk Wide Ultra-Bold</vt:lpstr>
      <vt:lpstr>Akzidenz-Grotesk</vt:lpstr>
      <vt:lpstr>Office Theme</vt:lpstr>
      <vt:lpstr>What is  Schema Enforcement or Schema Validation in Databricks?</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Delta Lake</dc:title>
  <cp:lastModifiedBy>hp</cp:lastModifiedBy>
  <cp:revision>6</cp:revision>
  <dcterms:created xsi:type="dcterms:W3CDTF">2006-08-16T00:00:00Z</dcterms:created>
  <dcterms:modified xsi:type="dcterms:W3CDTF">2025-09-18T16:36:04Z</dcterms:modified>
  <dc:identifier>DAGp7nMoyq8</dc:identifier>
</cp:coreProperties>
</file>